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sldIdLst>
    <p:sldId id="257" r:id="rId2"/>
    <p:sldId id="275" r:id="rId3"/>
    <p:sldId id="274" r:id="rId4"/>
    <p:sldId id="297" r:id="rId5"/>
    <p:sldId id="278" r:id="rId6"/>
    <p:sldId id="296" r:id="rId7"/>
    <p:sldId id="277" r:id="rId8"/>
    <p:sldId id="301" r:id="rId9"/>
    <p:sldId id="282" r:id="rId10"/>
    <p:sldId id="283" r:id="rId11"/>
    <p:sldId id="284" r:id="rId12"/>
    <p:sldId id="285" r:id="rId13"/>
    <p:sldId id="286" r:id="rId14"/>
    <p:sldId id="288" r:id="rId15"/>
    <p:sldId id="290" r:id="rId16"/>
    <p:sldId id="289" r:id="rId17"/>
    <p:sldId id="298" r:id="rId18"/>
    <p:sldId id="302" r:id="rId19"/>
    <p:sldId id="299" r:id="rId20"/>
    <p:sldId id="265" r:id="rId21"/>
    <p:sldId id="292" r:id="rId22"/>
    <p:sldId id="293" r:id="rId23"/>
    <p:sldId id="295" r:id="rId24"/>
    <p:sldId id="294" r:id="rId25"/>
    <p:sldId id="276" r:id="rId26"/>
    <p:sldId id="291" r:id="rId27"/>
    <p:sldId id="269" r:id="rId28"/>
    <p:sldId id="280" r:id="rId29"/>
    <p:sldId id="30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kagawa, Wataru" initials="NW" lastIdx="1" clrIdx="0">
    <p:extLst>
      <p:ext uri="{19B8F6BF-5375-455C-9EA6-DF929625EA0E}">
        <p15:presenceInfo xmlns:p15="http://schemas.microsoft.com/office/powerpoint/2012/main" userId="S::f55d187@msu.montana.edu::c76fe4ff-417d-49c7-8dd6-9d7361e70b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A4"/>
    <a:srgbClr val="00579D"/>
    <a:srgbClr val="00306E"/>
    <a:srgbClr val="4282CF"/>
    <a:srgbClr val="F4B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FFC5D-4024-409F-B772-B092C690B196}" v="309" dt="2022-08-04T22:12:50.372"/>
    <p1510:client id="{867CB6AE-4AFE-EFA4-03A1-6EE855C19C33}" v="825" dt="2022-08-04T02:50:10.834"/>
    <p1510:client id="{A37D22E8-E65C-B4A9-B30D-88314DEA3350}" v="261" dt="2022-08-04T04:23:04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, Caroline" userId="S::f79n464@msu.montana.edu::63111819-b28e-4993-b833-0c5bdf0bfa43" providerId="AD" clId="Web-{A37D22E8-E65C-B4A9-B30D-88314DEA3350}"/>
    <pc:docChg chg="modSld">
      <pc:chgData name="Xu, Caroline" userId="S::f79n464@msu.montana.edu::63111819-b28e-4993-b833-0c5bdf0bfa43" providerId="AD" clId="Web-{A37D22E8-E65C-B4A9-B30D-88314DEA3350}" dt="2022-08-04T04:23:03.390" v="274" actId="20577"/>
      <pc:docMkLst>
        <pc:docMk/>
      </pc:docMkLst>
      <pc:sldChg chg="modNotes">
        <pc:chgData name="Xu, Caroline" userId="S::f79n464@msu.montana.edu::63111819-b28e-4993-b833-0c5bdf0bfa43" providerId="AD" clId="Web-{A37D22E8-E65C-B4A9-B30D-88314DEA3350}" dt="2022-08-04T03:58:44.441" v="271"/>
        <pc:sldMkLst>
          <pc:docMk/>
          <pc:sldMk cId="4138004187" sldId="278"/>
        </pc:sldMkLst>
      </pc:sldChg>
      <pc:sldChg chg="modNotes">
        <pc:chgData name="Xu, Caroline" userId="S::f79n464@msu.montana.edu::63111819-b28e-4993-b833-0c5bdf0bfa43" providerId="AD" clId="Web-{A37D22E8-E65C-B4A9-B30D-88314DEA3350}" dt="2022-08-04T03:56:31.879" v="245"/>
        <pc:sldMkLst>
          <pc:docMk/>
          <pc:sldMk cId="2472034598" sldId="289"/>
        </pc:sldMkLst>
      </pc:sldChg>
      <pc:sldChg chg="modSp">
        <pc:chgData name="Xu, Caroline" userId="S::f79n464@msu.montana.edu::63111819-b28e-4993-b833-0c5bdf0bfa43" providerId="AD" clId="Web-{A37D22E8-E65C-B4A9-B30D-88314DEA3350}" dt="2022-08-04T04:23:03.390" v="274" actId="20577"/>
        <pc:sldMkLst>
          <pc:docMk/>
          <pc:sldMk cId="1896964323" sldId="297"/>
        </pc:sldMkLst>
        <pc:spChg chg="mod">
          <ac:chgData name="Xu, Caroline" userId="S::f79n464@msu.montana.edu::63111819-b28e-4993-b833-0c5bdf0bfa43" providerId="AD" clId="Web-{A37D22E8-E65C-B4A9-B30D-88314DEA3350}" dt="2022-08-04T04:23:03.390" v="274" actId="20577"/>
          <ac:spMkLst>
            <pc:docMk/>
            <pc:sldMk cId="1896964323" sldId="297"/>
            <ac:spMk id="11" creationId="{04003A8B-0022-4086-8CD2-52C950BD9293}"/>
          </ac:spMkLst>
        </pc:spChg>
      </pc:sldChg>
      <pc:sldChg chg="addSp delSp modSp addAnim delAnim modAnim">
        <pc:chgData name="Xu, Caroline" userId="S::f79n464@msu.montana.edu::63111819-b28e-4993-b833-0c5bdf0bfa43" providerId="AD" clId="Web-{A37D22E8-E65C-B4A9-B30D-88314DEA3350}" dt="2022-08-04T03:07:38.228" v="244"/>
        <pc:sldMkLst>
          <pc:docMk/>
          <pc:sldMk cId="1294238675" sldId="301"/>
        </pc:sldMkLst>
        <pc:spChg chg="add mod">
          <ac:chgData name="Xu, Caroline" userId="S::f79n464@msu.montana.edu::63111819-b28e-4993-b833-0c5bdf0bfa43" providerId="AD" clId="Web-{A37D22E8-E65C-B4A9-B30D-88314DEA3350}" dt="2022-08-04T03:06:29.932" v="212" actId="1076"/>
          <ac:spMkLst>
            <pc:docMk/>
            <pc:sldMk cId="1294238675" sldId="301"/>
            <ac:spMk id="3" creationId="{F3AA350C-B27C-2CD1-B109-85940AD8769A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5:35.948" v="199" actId="1076"/>
          <ac:spMkLst>
            <pc:docMk/>
            <pc:sldMk cId="1294238675" sldId="301"/>
            <ac:spMk id="5" creationId="{5D90FF19-B0D8-839D-465B-6BF2C7999700}"/>
          </ac:spMkLst>
        </pc:spChg>
        <pc:spChg chg="mod">
          <ac:chgData name="Xu, Caroline" userId="S::f79n464@msu.montana.edu::63111819-b28e-4993-b833-0c5bdf0bfa43" providerId="AD" clId="Web-{A37D22E8-E65C-B4A9-B30D-88314DEA3350}" dt="2022-08-04T02:57:50.873" v="95" actId="1076"/>
          <ac:spMkLst>
            <pc:docMk/>
            <pc:sldMk cId="1294238675" sldId="301"/>
            <ac:spMk id="6" creationId="{AAD2393D-8580-2157-D59D-AAB8E2308497}"/>
          </ac:spMkLst>
        </pc:spChg>
        <pc:spChg chg="mod">
          <ac:chgData name="Xu, Caroline" userId="S::f79n464@msu.montana.edu::63111819-b28e-4993-b833-0c5bdf0bfa43" providerId="AD" clId="Web-{A37D22E8-E65C-B4A9-B30D-88314DEA3350}" dt="2022-08-04T02:57:55.030" v="96" actId="1076"/>
          <ac:spMkLst>
            <pc:docMk/>
            <pc:sldMk cId="1294238675" sldId="301"/>
            <ac:spMk id="7" creationId="{B9F5C78F-F84A-0F1D-DE77-5E2E65C46A44}"/>
          </ac:spMkLst>
        </pc:spChg>
        <pc:spChg chg="mod">
          <ac:chgData name="Xu, Caroline" userId="S::f79n464@msu.montana.edu::63111819-b28e-4993-b833-0c5bdf0bfa43" providerId="AD" clId="Web-{A37D22E8-E65C-B4A9-B30D-88314DEA3350}" dt="2022-08-04T03:04:46.667" v="190" actId="1076"/>
          <ac:spMkLst>
            <pc:docMk/>
            <pc:sldMk cId="1294238675" sldId="301"/>
            <ac:spMk id="8" creationId="{6D58FCDF-E354-037D-89A7-896093D58224}"/>
          </ac:spMkLst>
        </pc:spChg>
        <pc:spChg chg="mod">
          <ac:chgData name="Xu, Caroline" userId="S::f79n464@msu.montana.edu::63111819-b28e-4993-b833-0c5bdf0bfa43" providerId="AD" clId="Web-{A37D22E8-E65C-B4A9-B30D-88314DEA3350}" dt="2022-08-04T03:00:03.607" v="140" actId="1076"/>
          <ac:spMkLst>
            <pc:docMk/>
            <pc:sldMk cId="1294238675" sldId="301"/>
            <ac:spMk id="9" creationId="{0EBA69EE-F69E-9E69-C73C-6072AE595BCC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7:00.275" v="216"/>
          <ac:spMkLst>
            <pc:docMk/>
            <pc:sldMk cId="1294238675" sldId="301"/>
            <ac:spMk id="15" creationId="{A891BE99-5663-9EA0-4B5E-9AA67E073666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7:02.447" v="217"/>
          <ac:spMkLst>
            <pc:docMk/>
            <pc:sldMk cId="1294238675" sldId="301"/>
            <ac:spMk id="16" creationId="{BF48AB42-0660-41C1-6514-C814D9638537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7:04.729" v="218"/>
          <ac:spMkLst>
            <pc:docMk/>
            <pc:sldMk cId="1294238675" sldId="301"/>
            <ac:spMk id="17" creationId="{33025F2D-6FA3-30CB-B521-5BE182F39461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7:08.822" v="220"/>
          <ac:spMkLst>
            <pc:docMk/>
            <pc:sldMk cId="1294238675" sldId="301"/>
            <ac:spMk id="18" creationId="{327265D6-298D-F421-44AE-9AFE61449C09}"/>
          </ac:spMkLst>
        </pc:spChg>
        <pc:spChg chg="add del">
          <ac:chgData name="Xu, Caroline" userId="S::f79n464@msu.montana.edu::63111819-b28e-4993-b833-0c5bdf0bfa43" providerId="AD" clId="Web-{A37D22E8-E65C-B4A9-B30D-88314DEA3350}" dt="2022-08-04T03:01:03.528" v="161"/>
          <ac:spMkLst>
            <pc:docMk/>
            <pc:sldMk cId="1294238675" sldId="301"/>
            <ac:spMk id="19" creationId="{751E1DDD-0C4D-D1D4-6AF1-0EAF7F79972F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7:06.713" v="219"/>
          <ac:spMkLst>
            <pc:docMk/>
            <pc:sldMk cId="1294238675" sldId="301"/>
            <ac:spMk id="20" creationId="{CADA6484-688C-D355-E49E-772F4EACAD1F}"/>
          </ac:spMkLst>
        </pc:spChg>
        <pc:spChg chg="add del">
          <ac:chgData name="Xu, Caroline" userId="S::f79n464@msu.montana.edu::63111819-b28e-4993-b833-0c5bdf0bfa43" providerId="AD" clId="Web-{A37D22E8-E65C-B4A9-B30D-88314DEA3350}" dt="2022-08-04T03:01:40.387" v="174"/>
          <ac:spMkLst>
            <pc:docMk/>
            <pc:sldMk cId="1294238675" sldId="301"/>
            <ac:spMk id="21" creationId="{5B3A5B1D-C86E-F751-F856-E7EEC94A9EAA}"/>
          </ac:spMkLst>
        </pc:spChg>
        <pc:spChg chg="add del mod">
          <ac:chgData name="Xu, Caroline" userId="S::f79n464@msu.montana.edu::63111819-b28e-4993-b833-0c5bdf0bfa43" providerId="AD" clId="Web-{A37D22E8-E65C-B4A9-B30D-88314DEA3350}" dt="2022-08-04T03:04:13.011" v="177"/>
          <ac:spMkLst>
            <pc:docMk/>
            <pc:sldMk cId="1294238675" sldId="301"/>
            <ac:spMk id="22" creationId="{DB001238-B0E2-003D-F9A3-3DB8E2098EDF}"/>
          </ac:spMkLst>
        </pc:spChg>
        <pc:spChg chg="add del">
          <ac:chgData name="Xu, Caroline" userId="S::f79n464@msu.montana.edu::63111819-b28e-4993-b833-0c5bdf0bfa43" providerId="AD" clId="Web-{A37D22E8-E65C-B4A9-B30D-88314DEA3350}" dt="2022-08-04T03:04:17.808" v="179"/>
          <ac:spMkLst>
            <pc:docMk/>
            <pc:sldMk cId="1294238675" sldId="301"/>
            <ac:spMk id="23" creationId="{9D77F64C-2F69-AC16-AB99-9182C63AED38}"/>
          </ac:spMkLst>
        </pc:spChg>
        <pc:spChg chg="add mod">
          <ac:chgData name="Xu, Caroline" userId="S::f79n464@msu.montana.edu::63111819-b28e-4993-b833-0c5bdf0bfa43" providerId="AD" clId="Web-{A37D22E8-E65C-B4A9-B30D-88314DEA3350}" dt="2022-08-04T03:06:55.354" v="215"/>
          <ac:spMkLst>
            <pc:docMk/>
            <pc:sldMk cId="1294238675" sldId="301"/>
            <ac:spMk id="24" creationId="{8E9669BA-82E7-4B6A-E338-2AA6277F2D54}"/>
          </ac:spMkLst>
        </pc:spChg>
        <pc:cxnChg chg="del mod">
          <ac:chgData name="Xu, Caroline" userId="S::f79n464@msu.montana.edu::63111819-b28e-4993-b833-0c5bdf0bfa43" providerId="AD" clId="Web-{A37D22E8-E65C-B4A9-B30D-88314DEA3350}" dt="2022-08-04T02:55:44.453" v="18"/>
          <ac:cxnSpMkLst>
            <pc:docMk/>
            <pc:sldMk cId="1294238675" sldId="301"/>
            <ac:cxnSpMk id="10" creationId="{F3262CB0-7669-7E9C-4900-7AAA89348F2A}"/>
          </ac:cxnSpMkLst>
        </pc:cxnChg>
        <pc:cxnChg chg="del mod">
          <ac:chgData name="Xu, Caroline" userId="S::f79n464@msu.montana.edu::63111819-b28e-4993-b833-0c5bdf0bfa43" providerId="AD" clId="Web-{A37D22E8-E65C-B4A9-B30D-88314DEA3350}" dt="2022-08-04T02:55:49.452" v="21"/>
          <ac:cxnSpMkLst>
            <pc:docMk/>
            <pc:sldMk cId="1294238675" sldId="301"/>
            <ac:cxnSpMk id="11" creationId="{8C427CB4-2FE9-E0C9-875D-5F58CE112A20}"/>
          </ac:cxnSpMkLst>
        </pc:cxnChg>
        <pc:cxnChg chg="del mod">
          <ac:chgData name="Xu, Caroline" userId="S::f79n464@msu.montana.edu::63111819-b28e-4993-b833-0c5bdf0bfa43" providerId="AD" clId="Web-{A37D22E8-E65C-B4A9-B30D-88314DEA3350}" dt="2022-08-04T02:55:47.796" v="20"/>
          <ac:cxnSpMkLst>
            <pc:docMk/>
            <pc:sldMk cId="1294238675" sldId="301"/>
            <ac:cxnSpMk id="12" creationId="{5C18B5DB-7B97-74BA-5C34-6AB309121680}"/>
          </ac:cxnSpMkLst>
        </pc:cxnChg>
        <pc:cxnChg chg="del mod">
          <ac:chgData name="Xu, Caroline" userId="S::f79n464@msu.montana.edu::63111819-b28e-4993-b833-0c5bdf0bfa43" providerId="AD" clId="Web-{A37D22E8-E65C-B4A9-B30D-88314DEA3350}" dt="2022-08-04T02:55:46.671" v="19"/>
          <ac:cxnSpMkLst>
            <pc:docMk/>
            <pc:sldMk cId="1294238675" sldId="301"/>
            <ac:cxnSpMk id="13" creationId="{0EEE4B66-A3A3-C538-F8A4-18E551AE12AE}"/>
          </ac:cxnSpMkLst>
        </pc:cxnChg>
        <pc:cxnChg chg="add del mod">
          <ac:chgData name="Xu, Caroline" userId="S::f79n464@msu.montana.edu::63111819-b28e-4993-b833-0c5bdf0bfa43" providerId="AD" clId="Web-{A37D22E8-E65C-B4A9-B30D-88314DEA3350}" dt="2022-08-04T02:59:23.888" v="130"/>
          <ac:cxnSpMkLst>
            <pc:docMk/>
            <pc:sldMk cId="1294238675" sldId="301"/>
            <ac:cxnSpMk id="14" creationId="{4892A961-B5C1-2AE9-0561-BB478CB8D54C}"/>
          </ac:cxnSpMkLst>
        </pc:cxnChg>
      </pc:sldChg>
    </pc:docChg>
  </pc:docChgLst>
  <pc:docChgLst>
    <pc:chgData name="Xu, Caroline" userId="63111819-b28e-4993-b833-0c5bdf0bfa43" providerId="ADAL" clId="{13FFFC5D-4024-409F-B772-B092C690B196}"/>
    <pc:docChg chg="undo custSel modSld">
      <pc:chgData name="Xu, Caroline" userId="63111819-b28e-4993-b833-0c5bdf0bfa43" providerId="ADAL" clId="{13FFFC5D-4024-409F-B772-B092C690B196}" dt="2022-08-04T22:13:24.867" v="332" actId="478"/>
      <pc:docMkLst>
        <pc:docMk/>
      </pc:docMkLst>
      <pc:sldChg chg="modSp mod modAnim">
        <pc:chgData name="Xu, Caroline" userId="63111819-b28e-4993-b833-0c5bdf0bfa43" providerId="ADAL" clId="{13FFFC5D-4024-409F-B772-B092C690B196}" dt="2022-08-04T14:57:35.321" v="302"/>
        <pc:sldMkLst>
          <pc:docMk/>
          <pc:sldMk cId="3831745514" sldId="274"/>
        </pc:sldMkLst>
        <pc:spChg chg="mod">
          <ac:chgData name="Xu, Caroline" userId="63111819-b28e-4993-b833-0c5bdf0bfa43" providerId="ADAL" clId="{13FFFC5D-4024-409F-B772-B092C690B196}" dt="2022-08-04T14:55:13.197" v="301" actId="404"/>
          <ac:spMkLst>
            <pc:docMk/>
            <pc:sldMk cId="3831745514" sldId="274"/>
            <ac:spMk id="7" creationId="{18A91897-4617-41DB-99CA-B8CC6A846F67}"/>
          </ac:spMkLst>
        </pc:spChg>
      </pc:sldChg>
      <pc:sldChg chg="addSp delSp modSp mod delAnim modAnim">
        <pc:chgData name="Xu, Caroline" userId="63111819-b28e-4993-b833-0c5bdf0bfa43" providerId="ADAL" clId="{13FFFC5D-4024-409F-B772-B092C690B196}" dt="2022-08-04T15:02:46.887" v="313"/>
        <pc:sldMkLst>
          <pc:docMk/>
          <pc:sldMk cId="779703742" sldId="282"/>
        </pc:sldMkLst>
        <pc:spChg chg="del">
          <ac:chgData name="Xu, Caroline" userId="63111819-b28e-4993-b833-0c5bdf0bfa43" providerId="ADAL" clId="{13FFFC5D-4024-409F-B772-B092C690B196}" dt="2022-08-04T14:36:27.777" v="3" actId="478"/>
          <ac:spMkLst>
            <pc:docMk/>
            <pc:sldMk cId="779703742" sldId="282"/>
            <ac:spMk id="3" creationId="{B0E13901-4B1D-43CB-8FF0-797662694E73}"/>
          </ac:spMkLst>
        </pc:spChg>
        <pc:spChg chg="add del mod">
          <ac:chgData name="Xu, Caroline" userId="63111819-b28e-4993-b833-0c5bdf0bfa43" providerId="ADAL" clId="{13FFFC5D-4024-409F-B772-B092C690B196}" dt="2022-08-04T14:36:26.049" v="1" actId="478"/>
          <ac:spMkLst>
            <pc:docMk/>
            <pc:sldMk cId="779703742" sldId="282"/>
            <ac:spMk id="7" creationId="{C964D8B9-C206-4E96-9C5A-5B72E3E163C1}"/>
          </ac:spMkLst>
        </pc:spChg>
        <pc:spChg chg="add mod">
          <ac:chgData name="Xu, Caroline" userId="63111819-b28e-4993-b833-0c5bdf0bfa43" providerId="ADAL" clId="{13FFFC5D-4024-409F-B772-B092C690B196}" dt="2022-08-04T14:37:37.800" v="21" actId="1076"/>
          <ac:spMkLst>
            <pc:docMk/>
            <pc:sldMk cId="779703742" sldId="282"/>
            <ac:spMk id="13" creationId="{B258702A-1925-4D64-BC5F-05CA5E9CBB74}"/>
          </ac:spMkLst>
        </pc:spChg>
        <pc:spChg chg="add mod">
          <ac:chgData name="Xu, Caroline" userId="63111819-b28e-4993-b833-0c5bdf0bfa43" providerId="ADAL" clId="{13FFFC5D-4024-409F-B772-B092C690B196}" dt="2022-08-04T15:02:33.940" v="311" actId="14861"/>
          <ac:spMkLst>
            <pc:docMk/>
            <pc:sldMk cId="779703742" sldId="282"/>
            <ac:spMk id="14" creationId="{4ABDF2B7-2A8F-4199-B892-0FBC9220ABB1}"/>
          </ac:spMkLst>
        </pc:spChg>
        <pc:picChg chg="del">
          <ac:chgData name="Xu, Caroline" userId="63111819-b28e-4993-b833-0c5bdf0bfa43" providerId="ADAL" clId="{13FFFC5D-4024-409F-B772-B092C690B196}" dt="2022-08-04T14:36:23.060" v="0" actId="478"/>
          <ac:picMkLst>
            <pc:docMk/>
            <pc:sldMk cId="779703742" sldId="282"/>
            <ac:picMk id="6" creationId="{563F6154-A597-47B1-A8B2-C46AF35CFCC3}"/>
          </ac:picMkLst>
        </pc:picChg>
        <pc:picChg chg="del">
          <ac:chgData name="Xu, Caroline" userId="63111819-b28e-4993-b833-0c5bdf0bfa43" providerId="ADAL" clId="{13FFFC5D-4024-409F-B772-B092C690B196}" dt="2022-08-04T14:36:26.949" v="2" actId="478"/>
          <ac:picMkLst>
            <pc:docMk/>
            <pc:sldMk cId="779703742" sldId="282"/>
            <ac:picMk id="8" creationId="{B5266461-1083-4912-B1C1-2836AB42B964}"/>
          </ac:picMkLst>
        </pc:picChg>
        <pc:picChg chg="add mod">
          <ac:chgData name="Xu, Caroline" userId="63111819-b28e-4993-b833-0c5bdf0bfa43" providerId="ADAL" clId="{13FFFC5D-4024-409F-B772-B092C690B196}" dt="2022-08-04T14:37:17.520" v="19" actId="1076"/>
          <ac:picMkLst>
            <pc:docMk/>
            <pc:sldMk cId="779703742" sldId="282"/>
            <ac:picMk id="10" creationId="{B77D0C59-69D0-49B9-A6DF-E15159EBCADB}"/>
          </ac:picMkLst>
        </pc:picChg>
        <pc:picChg chg="add mod ord">
          <ac:chgData name="Xu, Caroline" userId="63111819-b28e-4993-b833-0c5bdf0bfa43" providerId="ADAL" clId="{13FFFC5D-4024-409F-B772-B092C690B196}" dt="2022-08-04T14:37:46.392" v="22" actId="167"/>
          <ac:picMkLst>
            <pc:docMk/>
            <pc:sldMk cId="779703742" sldId="282"/>
            <ac:picMk id="12" creationId="{D2A1DB61-1748-4184-AE5A-F152B7F64602}"/>
          </ac:picMkLst>
        </pc:picChg>
      </pc:sldChg>
      <pc:sldChg chg="addSp delSp modSp mod modAnim">
        <pc:chgData name="Xu, Caroline" userId="63111819-b28e-4993-b833-0c5bdf0bfa43" providerId="ADAL" clId="{13FFFC5D-4024-409F-B772-B092C690B196}" dt="2022-08-04T14:47:20.280" v="111" actId="1035"/>
        <pc:sldMkLst>
          <pc:docMk/>
          <pc:sldMk cId="3297803893" sldId="288"/>
        </pc:sldMkLst>
        <pc:spChg chg="add del ord">
          <ac:chgData name="Xu, Caroline" userId="63111819-b28e-4993-b833-0c5bdf0bfa43" providerId="ADAL" clId="{13FFFC5D-4024-409F-B772-B092C690B196}" dt="2022-08-04T14:46:42.003" v="98" actId="166"/>
          <ac:spMkLst>
            <pc:docMk/>
            <pc:sldMk cId="3297803893" sldId="288"/>
            <ac:spMk id="5" creationId="{8CC8B075-84D9-4986-B4BF-BE06B7FDC1B6}"/>
          </ac:spMkLst>
        </pc:spChg>
        <pc:spChg chg="add del mod">
          <ac:chgData name="Xu, Caroline" userId="63111819-b28e-4993-b833-0c5bdf0bfa43" providerId="ADAL" clId="{13FFFC5D-4024-409F-B772-B092C690B196}" dt="2022-08-04T14:43:54.155" v="69" actId="931"/>
          <ac:spMkLst>
            <pc:docMk/>
            <pc:sldMk cId="3297803893" sldId="288"/>
            <ac:spMk id="7" creationId="{9F5209A7-0065-48FE-A721-226139FAB329}"/>
          </ac:spMkLst>
        </pc:spChg>
        <pc:spChg chg="add del mod">
          <ac:chgData name="Xu, Caroline" userId="63111819-b28e-4993-b833-0c5bdf0bfa43" providerId="ADAL" clId="{13FFFC5D-4024-409F-B772-B092C690B196}" dt="2022-08-04T14:45:20.610" v="86" actId="478"/>
          <ac:spMkLst>
            <pc:docMk/>
            <pc:sldMk cId="3297803893" sldId="288"/>
            <ac:spMk id="14" creationId="{02BC2006-AC2F-4164-B0EC-6CCBBFED8C46}"/>
          </ac:spMkLst>
        </pc:spChg>
        <pc:spChg chg="add del mod">
          <ac:chgData name="Xu, Caroline" userId="63111819-b28e-4993-b833-0c5bdf0bfa43" providerId="ADAL" clId="{13FFFC5D-4024-409F-B772-B092C690B196}" dt="2022-08-04T14:45:20.610" v="86" actId="478"/>
          <ac:spMkLst>
            <pc:docMk/>
            <pc:sldMk cId="3297803893" sldId="288"/>
            <ac:spMk id="16" creationId="{37845733-2505-4B0F-B53E-3F0C0B025584}"/>
          </ac:spMkLst>
        </pc:spChg>
        <pc:spChg chg="add del mod">
          <ac:chgData name="Xu, Caroline" userId="63111819-b28e-4993-b833-0c5bdf0bfa43" providerId="ADAL" clId="{13FFFC5D-4024-409F-B772-B092C690B196}" dt="2022-08-04T14:45:27.670" v="88" actId="478"/>
          <ac:spMkLst>
            <pc:docMk/>
            <pc:sldMk cId="3297803893" sldId="288"/>
            <ac:spMk id="18" creationId="{72C60B5C-9D7C-412A-BC9F-BF1CCE379E0F}"/>
          </ac:spMkLst>
        </pc:spChg>
        <pc:picChg chg="mod ord modCrop">
          <ac:chgData name="Xu, Caroline" userId="63111819-b28e-4993-b833-0c5bdf0bfa43" providerId="ADAL" clId="{13FFFC5D-4024-409F-B772-B092C690B196}" dt="2022-08-04T14:45:02.696" v="83" actId="167"/>
          <ac:picMkLst>
            <pc:docMk/>
            <pc:sldMk cId="3297803893" sldId="288"/>
            <ac:picMk id="6" creationId="{9059FB69-D550-45DE-8B3D-C9F925DA7A91}"/>
          </ac:picMkLst>
        </pc:picChg>
        <pc:picChg chg="del">
          <ac:chgData name="Xu, Caroline" userId="63111819-b28e-4993-b833-0c5bdf0bfa43" providerId="ADAL" clId="{13FFFC5D-4024-409F-B772-B092C690B196}" dt="2022-08-04T14:43:42.449" v="68" actId="478"/>
          <ac:picMkLst>
            <pc:docMk/>
            <pc:sldMk cId="3297803893" sldId="288"/>
            <ac:picMk id="10" creationId="{FB682070-4531-4512-B825-85D0BE6DE74D}"/>
          </ac:picMkLst>
        </pc:picChg>
        <pc:picChg chg="add mod ord modCrop">
          <ac:chgData name="Xu, Caroline" userId="63111819-b28e-4993-b833-0c5bdf0bfa43" providerId="ADAL" clId="{13FFFC5D-4024-409F-B772-B092C690B196}" dt="2022-08-04T14:44:37.998" v="82" actId="732"/>
          <ac:picMkLst>
            <pc:docMk/>
            <pc:sldMk cId="3297803893" sldId="288"/>
            <ac:picMk id="11" creationId="{5D7B8260-F3D4-46C1-9434-07F73EDE439F}"/>
          </ac:picMkLst>
        </pc:picChg>
        <pc:picChg chg="add del ord">
          <ac:chgData name="Xu, Caroline" userId="63111819-b28e-4993-b833-0c5bdf0bfa43" providerId="ADAL" clId="{13FFFC5D-4024-409F-B772-B092C690B196}" dt="2022-08-04T14:45:22.185" v="87" actId="478"/>
          <ac:picMkLst>
            <pc:docMk/>
            <pc:sldMk cId="3297803893" sldId="288"/>
            <ac:picMk id="12" creationId="{057D6DBE-0931-4E6C-A368-04DB45D9FC65}"/>
          </ac:picMkLst>
        </pc:picChg>
        <pc:picChg chg="add mod modCrop">
          <ac:chgData name="Xu, Caroline" userId="63111819-b28e-4993-b833-0c5bdf0bfa43" providerId="ADAL" clId="{13FFFC5D-4024-409F-B772-B092C690B196}" dt="2022-08-04T14:47:20.280" v="111" actId="1035"/>
          <ac:picMkLst>
            <pc:docMk/>
            <pc:sldMk cId="3297803893" sldId="288"/>
            <ac:picMk id="20" creationId="{B6CEC247-D0ED-4B3E-8034-E972C3727371}"/>
          </ac:picMkLst>
        </pc:picChg>
      </pc:sldChg>
      <pc:sldChg chg="addSp modSp mod modAnim">
        <pc:chgData name="Xu, Caroline" userId="63111819-b28e-4993-b833-0c5bdf0bfa43" providerId="ADAL" clId="{13FFFC5D-4024-409F-B772-B092C690B196}" dt="2022-08-04T14:59:39.311" v="303" actId="20577"/>
        <pc:sldMkLst>
          <pc:docMk/>
          <pc:sldMk cId="369268514" sldId="296"/>
        </pc:sldMkLst>
        <pc:spChg chg="mod">
          <ac:chgData name="Xu, Caroline" userId="63111819-b28e-4993-b833-0c5bdf0bfa43" providerId="ADAL" clId="{13FFFC5D-4024-409F-B772-B092C690B196}" dt="2022-08-04T14:59:39.311" v="303" actId="20577"/>
          <ac:spMkLst>
            <pc:docMk/>
            <pc:sldMk cId="369268514" sldId="296"/>
            <ac:spMk id="3" creationId="{00000000-0000-0000-0000-000000000000}"/>
          </ac:spMkLst>
        </pc:spChg>
        <pc:spChg chg="add mod">
          <ac:chgData name="Xu, Caroline" userId="63111819-b28e-4993-b833-0c5bdf0bfa43" providerId="ADAL" clId="{13FFFC5D-4024-409F-B772-B092C690B196}" dt="2022-08-04T14:51:55.475" v="194" actId="122"/>
          <ac:spMkLst>
            <pc:docMk/>
            <pc:sldMk cId="369268514" sldId="296"/>
            <ac:spMk id="7" creationId="{1F347DE0-1391-4E6F-AB21-A138ED642ABB}"/>
          </ac:spMkLst>
        </pc:spChg>
        <pc:picChg chg="add mod">
          <ac:chgData name="Xu, Caroline" userId="63111819-b28e-4993-b833-0c5bdf0bfa43" providerId="ADAL" clId="{13FFFC5D-4024-409F-B772-B092C690B196}" dt="2022-08-04T14:50:49.857" v="119" actId="1076"/>
          <ac:picMkLst>
            <pc:docMk/>
            <pc:sldMk cId="369268514" sldId="296"/>
            <ac:picMk id="5" creationId="{2334074C-2FE3-4CF3-9001-672AFE696599}"/>
          </ac:picMkLst>
        </pc:picChg>
        <pc:picChg chg="add mod">
          <ac:chgData name="Xu, Caroline" userId="63111819-b28e-4993-b833-0c5bdf0bfa43" providerId="ADAL" clId="{13FFFC5D-4024-409F-B772-B092C690B196}" dt="2022-08-04T14:50:52.089" v="120" actId="1076"/>
          <ac:picMkLst>
            <pc:docMk/>
            <pc:sldMk cId="369268514" sldId="296"/>
            <ac:picMk id="6" creationId="{F5C84F07-393A-4C2D-9FC2-8A086F385717}"/>
          </ac:picMkLst>
        </pc:picChg>
      </pc:sldChg>
      <pc:sldChg chg="addSp delSp modSp mod modAnim">
        <pc:chgData name="Xu, Caroline" userId="63111819-b28e-4993-b833-0c5bdf0bfa43" providerId="ADAL" clId="{13FFFC5D-4024-409F-B772-B092C690B196}" dt="2022-08-04T22:13:24.867" v="332" actId="478"/>
        <pc:sldMkLst>
          <pc:docMk/>
          <pc:sldMk cId="690031081" sldId="302"/>
        </pc:sldMkLst>
        <pc:spChg chg="add del">
          <ac:chgData name="Xu, Caroline" userId="63111819-b28e-4993-b833-0c5bdf0bfa43" providerId="ADAL" clId="{13FFFC5D-4024-409F-B772-B092C690B196}" dt="2022-08-04T14:38:49.371" v="53" actId="478"/>
          <ac:spMkLst>
            <pc:docMk/>
            <pc:sldMk cId="690031081" sldId="302"/>
            <ac:spMk id="3" creationId="{CA0A2735-D43A-4BDA-8CD7-77102F272542}"/>
          </ac:spMkLst>
        </pc:spChg>
        <pc:spChg chg="add del mod">
          <ac:chgData name="Xu, Caroline" userId="63111819-b28e-4993-b833-0c5bdf0bfa43" providerId="ADAL" clId="{13FFFC5D-4024-409F-B772-B092C690B196}" dt="2022-08-04T22:13:23.248" v="330" actId="478"/>
          <ac:spMkLst>
            <pc:docMk/>
            <pc:sldMk cId="690031081" sldId="302"/>
            <ac:spMk id="3" creationId="{EA59220C-59B9-4E6C-9C05-818D14755BD5}"/>
          </ac:spMkLst>
        </pc:spChg>
        <pc:spChg chg="add del mod">
          <ac:chgData name="Xu, Caroline" userId="63111819-b28e-4993-b833-0c5bdf0bfa43" providerId="ADAL" clId="{13FFFC5D-4024-409F-B772-B092C690B196}" dt="2022-08-04T14:40:42.588" v="62" actId="478"/>
          <ac:spMkLst>
            <pc:docMk/>
            <pc:sldMk cId="690031081" sldId="302"/>
            <ac:spMk id="5" creationId="{AA30F6AB-1718-494D-A9E7-65B012E3520C}"/>
          </ac:spMkLst>
        </pc:spChg>
        <pc:spChg chg="mod">
          <ac:chgData name="Xu, Caroline" userId="63111819-b28e-4993-b833-0c5bdf0bfa43" providerId="ADAL" clId="{13FFFC5D-4024-409F-B772-B092C690B196}" dt="2022-08-04T14:38:26.145" v="51" actId="20577"/>
          <ac:spMkLst>
            <pc:docMk/>
            <pc:sldMk cId="690031081" sldId="302"/>
            <ac:spMk id="7" creationId="{456A45E8-9871-44F7-09D0-7DD1D6036EA5}"/>
          </ac:spMkLst>
        </pc:spChg>
        <pc:spChg chg="mod">
          <ac:chgData name="Xu, Caroline" userId="63111819-b28e-4993-b833-0c5bdf0bfa43" providerId="ADAL" clId="{13FFFC5D-4024-409F-B772-B092C690B196}" dt="2022-08-04T14:39:13.310" v="55" actId="207"/>
          <ac:spMkLst>
            <pc:docMk/>
            <pc:sldMk cId="690031081" sldId="302"/>
            <ac:spMk id="9" creationId="{DAC1C4B3-12A2-E135-AD93-FF3B0763C9FA}"/>
          </ac:spMkLst>
        </pc:spChg>
        <pc:spChg chg="mod ord">
          <ac:chgData name="Xu, Caroline" userId="63111819-b28e-4993-b833-0c5bdf0bfa43" providerId="ADAL" clId="{13FFFC5D-4024-409F-B772-B092C690B196}" dt="2022-08-04T22:12:47.281" v="325" actId="166"/>
          <ac:spMkLst>
            <pc:docMk/>
            <pc:sldMk cId="690031081" sldId="302"/>
            <ac:spMk id="12" creationId="{221F5791-A454-CED8-8D95-26AB52EB10A8}"/>
          </ac:spMkLst>
        </pc:spChg>
        <pc:spChg chg="mod">
          <ac:chgData name="Xu, Caroline" userId="63111819-b28e-4993-b833-0c5bdf0bfa43" providerId="ADAL" clId="{13FFFC5D-4024-409F-B772-B092C690B196}" dt="2022-08-04T14:39:13.310" v="55" actId="207"/>
          <ac:spMkLst>
            <pc:docMk/>
            <pc:sldMk cId="690031081" sldId="302"/>
            <ac:spMk id="14" creationId="{2214A654-57EA-4C0C-7679-FCFE92B0E873}"/>
          </ac:spMkLst>
        </pc:spChg>
        <pc:spChg chg="mod ord">
          <ac:chgData name="Xu, Caroline" userId="63111819-b28e-4993-b833-0c5bdf0bfa43" providerId="ADAL" clId="{13FFFC5D-4024-409F-B772-B092C690B196}" dt="2022-08-04T22:12:56.642" v="329" actId="166"/>
          <ac:spMkLst>
            <pc:docMk/>
            <pc:sldMk cId="690031081" sldId="302"/>
            <ac:spMk id="15" creationId="{17CC6ADB-FC0C-9FE4-C8D8-D8D7C886CCDF}"/>
          </ac:spMkLst>
        </pc:spChg>
        <pc:spChg chg="mod">
          <ac:chgData name="Xu, Caroline" userId="63111819-b28e-4993-b833-0c5bdf0bfa43" providerId="ADAL" clId="{13FFFC5D-4024-409F-B772-B092C690B196}" dt="2022-08-04T14:39:13.310" v="55" actId="207"/>
          <ac:spMkLst>
            <pc:docMk/>
            <pc:sldMk cId="690031081" sldId="302"/>
            <ac:spMk id="17" creationId="{E840EEBF-F657-37C2-DF66-C224E53D0AA7}"/>
          </ac:spMkLst>
        </pc:spChg>
        <pc:spChg chg="mod">
          <ac:chgData name="Xu, Caroline" userId="63111819-b28e-4993-b833-0c5bdf0bfa43" providerId="ADAL" clId="{13FFFC5D-4024-409F-B772-B092C690B196}" dt="2022-08-04T14:39:13.310" v="55" actId="207"/>
          <ac:spMkLst>
            <pc:docMk/>
            <pc:sldMk cId="690031081" sldId="302"/>
            <ac:spMk id="18" creationId="{86C4C377-C7B6-A355-4F90-3F73EB4645B7}"/>
          </ac:spMkLst>
        </pc:spChg>
        <pc:spChg chg="add del mod">
          <ac:chgData name="Xu, Caroline" userId="63111819-b28e-4993-b833-0c5bdf0bfa43" providerId="ADAL" clId="{13FFFC5D-4024-409F-B772-B092C690B196}" dt="2022-08-04T22:13:24.031" v="331" actId="478"/>
          <ac:spMkLst>
            <pc:docMk/>
            <pc:sldMk cId="690031081" sldId="302"/>
            <ac:spMk id="20" creationId="{4E5045E2-94AF-4985-B039-ECF2399F1F49}"/>
          </ac:spMkLst>
        </pc:spChg>
        <pc:spChg chg="add del mod">
          <ac:chgData name="Xu, Caroline" userId="63111819-b28e-4993-b833-0c5bdf0bfa43" providerId="ADAL" clId="{13FFFC5D-4024-409F-B772-B092C690B196}" dt="2022-08-04T22:13:24.867" v="332" actId="478"/>
          <ac:spMkLst>
            <pc:docMk/>
            <pc:sldMk cId="690031081" sldId="302"/>
            <ac:spMk id="22" creationId="{73D26950-7234-48B2-A0CE-672036A44890}"/>
          </ac:spMkLst>
        </pc:spChg>
        <pc:grpChg chg="add mod">
          <ac:chgData name="Xu, Caroline" userId="63111819-b28e-4993-b833-0c5bdf0bfa43" providerId="ADAL" clId="{13FFFC5D-4024-409F-B772-B092C690B196}" dt="2022-08-04T14:40:45.674" v="63" actId="164"/>
          <ac:grpSpMkLst>
            <pc:docMk/>
            <pc:sldMk cId="690031081" sldId="302"/>
            <ac:grpSpMk id="6" creationId="{62392F67-4D7F-446B-886A-4EE8FEFA5FFF}"/>
          </ac:grpSpMkLst>
        </pc:grpChg>
        <pc:grpChg chg="del">
          <ac:chgData name="Xu, Caroline" userId="63111819-b28e-4993-b833-0c5bdf0bfa43" providerId="ADAL" clId="{13FFFC5D-4024-409F-B772-B092C690B196}" dt="2022-08-04T14:38:13.136" v="25" actId="165"/>
          <ac:grpSpMkLst>
            <pc:docMk/>
            <pc:sldMk cId="690031081" sldId="302"/>
            <ac:grpSpMk id="20" creationId="{952FE8DF-FE19-88BD-1CCC-8A659B72D19B}"/>
          </ac:grpSpMkLst>
        </pc:grpChg>
        <pc:picChg chg="mod topLvl">
          <ac:chgData name="Xu, Caroline" userId="63111819-b28e-4993-b833-0c5bdf0bfa43" providerId="ADAL" clId="{13FFFC5D-4024-409F-B772-B092C690B196}" dt="2022-08-04T14:40:45.674" v="63" actId="164"/>
          <ac:picMkLst>
            <pc:docMk/>
            <pc:sldMk cId="690031081" sldId="302"/>
            <ac:picMk id="8" creationId="{53B8AE7E-B851-FC7C-5141-8C1C8447D034}"/>
          </ac:picMkLst>
        </pc:picChg>
        <pc:picChg chg="mod topLvl">
          <ac:chgData name="Xu, Caroline" userId="63111819-b28e-4993-b833-0c5bdf0bfa43" providerId="ADAL" clId="{13FFFC5D-4024-409F-B772-B092C690B196}" dt="2022-08-04T14:40:45.674" v="63" actId="164"/>
          <ac:picMkLst>
            <pc:docMk/>
            <pc:sldMk cId="690031081" sldId="302"/>
            <ac:picMk id="19" creationId="{268169BA-B27E-6A32-7323-DCC4E45880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77E3C-E8DD-42A1-9B49-D52D5A788036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3FBCB-4C11-4BD0-A30D-6823EE563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why use mean and how it actually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FBCB-4C11-4BD0-A30D-6823EE5633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that removing rows did not remove insects for Hyalite, can assume same for bee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FBCB-4C11-4BD0-A30D-6823EE5633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0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FBCB-4C11-4BD0-A30D-6823EE5633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2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FBCB-4C11-4BD0-A30D-6823EE5633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059B-C5DD-45BA-9086-71EE890FFBED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6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1A02-6434-4063-BFD9-D4F45DBBC4A3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0" y="6356350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1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E5E0-A55C-49C8-8F92-ABFBF318D266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0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63F8-DF38-4779-AF42-F1B88778FFB5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7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019E-01CF-4B42-B903-B4E084DBE861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0" y="6356350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2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CD635-1A31-4801-8EFF-DA089E7ABB63}" type="datetime1">
              <a:rPr lang="en-US" smtClean="0"/>
              <a:t>8/4/2022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90800" y="6357167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4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6AE3-B208-428B-AD81-FF973709C1E2}" type="datetime1">
              <a:rPr lang="en-US" smtClean="0"/>
              <a:t>8/4/2022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90800" y="6348114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4D32-B85E-40CB-9F52-126F10A2C282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0" y="6348114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9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B8519-5E3A-4090-81C9-32865C7F8C70}" type="datetime1">
              <a:rPr lang="en-US" smtClean="0"/>
              <a:t>8/4/2022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90800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3BFCC-DBFD-4B77-94F4-0547C2DAF619}" type="datetime1">
              <a:rPr lang="en-US" smtClean="0"/>
              <a:t>8/4/2022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90800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4BFE-E2E7-4E34-A104-17B23F40D28F}" type="datetime1">
              <a:rPr lang="en-US" smtClean="0"/>
              <a:t>8/4/2022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90800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8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SU-ppt-2011-white-final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44DF0-8C48-4EAB-9E8D-526A5DC59C34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8EB61-6689-BD46-842D-184A5EFC0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523"/>
            <a:ext cx="7772400" cy="1930977"/>
          </a:xfrm>
        </p:spPr>
        <p:txBody>
          <a:bodyPr>
            <a:normAutofit fontScale="90000"/>
          </a:bodyPr>
          <a:lstStyle/>
          <a:p>
            <a:r>
              <a:rPr lang="en-US" sz="4000"/>
              <a:t>LiDAR Processing and Target Identification – Changepoint Detection</a:t>
            </a:r>
            <a:br>
              <a:rPr lang="en-US" sz="4000"/>
            </a:br>
            <a:r>
              <a:rPr lang="en-US" sz="2000"/>
              <a:t>MSU ECE REU Site Summer 2022</a:t>
            </a:r>
            <a:br>
              <a:rPr lang="en-US" sz="2000"/>
            </a:br>
            <a:r>
              <a:rPr lang="en-US" sz="2000"/>
              <a:t>Final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99856"/>
            <a:ext cx="6400800" cy="133894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Presenter: Caroline Xu</a:t>
            </a:r>
          </a:p>
          <a:p>
            <a:r>
              <a:rPr lang="en-US" sz="2400" dirty="0"/>
              <a:t>Mentor: Dr. Brad Whitaker</a:t>
            </a:r>
          </a:p>
          <a:p>
            <a:r>
              <a:rPr lang="en-US" sz="2400" dirty="0"/>
              <a:t>Co-authors: Trevor </a:t>
            </a:r>
            <a:r>
              <a:rPr lang="en-US" sz="2400" dirty="0" err="1"/>
              <a:t>Vannoy</a:t>
            </a:r>
            <a:r>
              <a:rPr lang="en-US" sz="2400" dirty="0"/>
              <a:t>, Nat Sweeney, Ryan </a:t>
            </a:r>
            <a:r>
              <a:rPr lang="en-US" sz="2400" dirty="0" err="1"/>
              <a:t>Ficken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482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6355AB8B-20F5-4F16-BF57-3B60D6DB6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98" y="953897"/>
            <a:ext cx="6010003" cy="44772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Preprocessing (Row Removal)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CBECA43-3FEC-406A-9C11-E5ACDAA7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29D88-B571-407B-93F2-EAC39BD27284}"/>
              </a:ext>
            </a:extLst>
          </p:cNvPr>
          <p:cNvSpPr txBox="1"/>
          <p:nvPr/>
        </p:nvSpPr>
        <p:spPr>
          <a:xfrm>
            <a:off x="2706177" y="5363697"/>
            <a:ext cx="373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Removed Empty Rows</a:t>
            </a:r>
          </a:p>
        </p:txBody>
      </p:sp>
    </p:spTree>
    <p:extLst>
      <p:ext uri="{BB962C8B-B14F-4D97-AF65-F5344CB8AC3E}">
        <p14:creationId xmlns:p14="http://schemas.microsoft.com/office/powerpoint/2010/main" val="100955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E5714F8-57AA-455C-B1AF-01BE6534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6" y="943323"/>
            <a:ext cx="6010003" cy="4507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Preprocessing (Row Removal)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CBECA43-3FEC-406A-9C11-E5ACDAA7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29D88-B571-407B-93F2-EAC39BD27284}"/>
              </a:ext>
            </a:extLst>
          </p:cNvPr>
          <p:cNvSpPr txBox="1"/>
          <p:nvPr/>
        </p:nvSpPr>
        <p:spPr>
          <a:xfrm>
            <a:off x="2706177" y="5363697"/>
            <a:ext cx="373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Removed Hard Targets</a:t>
            </a:r>
          </a:p>
        </p:txBody>
      </p:sp>
    </p:spTree>
    <p:extLst>
      <p:ext uri="{BB962C8B-B14F-4D97-AF65-F5344CB8AC3E}">
        <p14:creationId xmlns:p14="http://schemas.microsoft.com/office/powerpoint/2010/main" val="249222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5FC56A4-E947-4590-9241-EDA55926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6" y="921497"/>
            <a:ext cx="6010004" cy="4507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Preprocessing (Row Removal)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CBECA43-3FEC-406A-9C11-E5ACDAA7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29D88-B571-407B-93F2-EAC39BD27284}"/>
              </a:ext>
            </a:extLst>
          </p:cNvPr>
          <p:cNvSpPr txBox="1"/>
          <p:nvPr/>
        </p:nvSpPr>
        <p:spPr>
          <a:xfrm>
            <a:off x="2418093" y="5363697"/>
            <a:ext cx="430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Removed Rows With No Change</a:t>
            </a:r>
          </a:p>
        </p:txBody>
      </p:sp>
    </p:spTree>
    <p:extLst>
      <p:ext uri="{BB962C8B-B14F-4D97-AF65-F5344CB8AC3E}">
        <p14:creationId xmlns:p14="http://schemas.microsoft.com/office/powerpoint/2010/main" val="258802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5FC56A4-E947-4590-9241-EDA55926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96" y="921497"/>
            <a:ext cx="6010004" cy="4507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Preprocessing (Row Removal)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CBECA43-3FEC-406A-9C11-E5ACDAA7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29D88-B571-407B-93F2-EAC39BD27284}"/>
              </a:ext>
            </a:extLst>
          </p:cNvPr>
          <p:cNvSpPr txBox="1"/>
          <p:nvPr/>
        </p:nvSpPr>
        <p:spPr>
          <a:xfrm>
            <a:off x="2306324" y="5359328"/>
            <a:ext cx="4531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Removed Rows With No Frequency</a:t>
            </a:r>
          </a:p>
          <a:p>
            <a:pPr algn="ctr"/>
            <a:r>
              <a:rPr lang="en-US" sz="2000"/>
              <a:t>(no change)</a:t>
            </a:r>
          </a:p>
        </p:txBody>
      </p:sp>
    </p:spTree>
    <p:extLst>
      <p:ext uri="{BB962C8B-B14F-4D97-AF65-F5344CB8AC3E}">
        <p14:creationId xmlns:p14="http://schemas.microsoft.com/office/powerpoint/2010/main" val="414510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59FB69-D550-45DE-8B3D-C9F925DA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35"/>
          <a:stretch/>
        </p:blipFill>
        <p:spPr>
          <a:xfrm>
            <a:off x="4255463" y="2041233"/>
            <a:ext cx="4684350" cy="3775079"/>
          </a:xfrm>
          <a:prstGeom prst="rect">
            <a:avLst/>
          </a:prstGeom>
        </p:spPr>
      </p:pic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5D7B8260-F3D4-46C1-9434-07F73EDE43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5733"/>
          <a:stretch/>
        </p:blipFill>
        <p:spPr>
          <a:xfrm>
            <a:off x="-111115" y="2112751"/>
            <a:ext cx="4608504" cy="36666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3B911-B1B0-4E54-95D2-A8865AE8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(Wavelet Transform)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0ED7F-AB7D-4EDC-AC9C-082A549D0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32769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en-US" b="0"/>
              <a:t>Continuous Wavelet Transform (cwt) Scalogram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E3D815B-88F1-4E9E-AC7F-916F0758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B6CEC247-D0ED-4B3E-8034-E972C37273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5"/>
          <a:stretch/>
        </p:blipFill>
        <p:spPr>
          <a:xfrm>
            <a:off x="4497388" y="2094501"/>
            <a:ext cx="4608504" cy="366547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8B075-84D9-4986-B4BF-BE06B7FDC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632769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/>
              <a:t>Cropped, Processed, and Normalized Scalogram</a:t>
            </a:r>
          </a:p>
        </p:txBody>
      </p:sp>
    </p:spTree>
    <p:extLst>
      <p:ext uri="{BB962C8B-B14F-4D97-AF65-F5344CB8AC3E}">
        <p14:creationId xmlns:p14="http://schemas.microsoft.com/office/powerpoint/2010/main" val="32978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3A9039A8-5BB3-47DA-94AB-C70F868CF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8" r="-1165"/>
          <a:stretch/>
        </p:blipFill>
        <p:spPr>
          <a:xfrm>
            <a:off x="4645025" y="2183754"/>
            <a:ext cx="4537825" cy="3585661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401A5C4-6CA9-4292-B29B-5F5EDEBB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4"/>
          <a:stretch/>
        </p:blipFill>
        <p:spPr>
          <a:xfrm>
            <a:off x="87775" y="2183754"/>
            <a:ext cx="4537825" cy="358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3B911-B1B0-4E54-95D2-A8865AE8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 (Wavelet Transform)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0ED7F-AB7D-4EDC-AC9C-082A549D0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7159"/>
            <a:ext cx="4040188" cy="63976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b="0"/>
              <a:t>Average of Each Column in Normalized Scalogram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8B075-84D9-4986-B4BF-BE06B7FDC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677159"/>
            <a:ext cx="4041775" cy="63976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b="0"/>
              <a:t>Smoothed and Normalized Signal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E3D815B-88F1-4E9E-AC7F-916F0758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B911-B1B0-4E54-95D2-A8865AE8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Changepoint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0ED7F-AB7D-4EDC-AC9C-082A549D0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32769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en-US" b="0"/>
              <a:t>Changepoint Detection on Smoothed Scalogram Signal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8B075-84D9-4986-B4BF-BE06B7FDC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632769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en-US" b="0"/>
              <a:t>Changepoint Detection on Original Signal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E3D815B-88F1-4E9E-AC7F-916F0758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78FBC10D-EDB6-4ED2-93B3-28A9154BFF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624"/>
          <a:stretch/>
        </p:blipFill>
        <p:spPr>
          <a:xfrm>
            <a:off x="80747" y="2272531"/>
            <a:ext cx="4416641" cy="3509884"/>
          </a:xfrm>
        </p:spPr>
      </p:pic>
      <p:pic>
        <p:nvPicPr>
          <p:cNvPr id="15" name="Content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245D1D2B-63B9-4E8A-9C99-DCBEF9F692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5662"/>
          <a:stretch/>
        </p:blipFill>
        <p:spPr>
          <a:xfrm>
            <a:off x="4376693" y="2271153"/>
            <a:ext cx="4416640" cy="3511262"/>
          </a:xfrm>
        </p:spPr>
      </p:pic>
    </p:spTree>
    <p:extLst>
      <p:ext uri="{BB962C8B-B14F-4D97-AF65-F5344CB8AC3E}">
        <p14:creationId xmlns:p14="http://schemas.microsoft.com/office/powerpoint/2010/main" val="2472034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a typeface="Calibri"/>
                <a:cs typeface="Calibri"/>
              </a:rPr>
              <a:t>Identify insect position </a:t>
            </a:r>
            <a:r>
              <a:rPr lang="en-US" sz="2400">
                <a:ea typeface="Calibri"/>
                <a:cs typeface="Calibri"/>
              </a:rPr>
              <a:t>using mean of signal between each changepoint</a:t>
            </a:r>
          </a:p>
          <a:p>
            <a:pPr lvl="1"/>
            <a:r>
              <a:rPr lang="en-US" sz="2000">
                <a:ea typeface="Calibri"/>
                <a:cs typeface="Calibri"/>
              </a:rPr>
              <a:t>Can look at position of each insect instead of entire image</a:t>
            </a:r>
          </a:p>
          <a:p>
            <a:r>
              <a:rPr lang="en-US" sz="2400">
                <a:ea typeface="Calibri"/>
                <a:cs typeface="Calibri"/>
              </a:rPr>
              <a:t>Remove insects that were too short or too long</a:t>
            </a:r>
          </a:p>
          <a:p>
            <a:pPr lvl="1"/>
            <a:r>
              <a:rPr lang="en-US" sz="2400">
                <a:ea typeface="Calibri"/>
                <a:cs typeface="Calibri"/>
              </a:rPr>
              <a:t>&lt; 15 pixels or &gt; 700 pixels</a:t>
            </a:r>
          </a:p>
          <a:p>
            <a:r>
              <a:rPr lang="en-US" sz="2400">
                <a:ea typeface="Calibri"/>
                <a:cs typeface="Calibri"/>
              </a:rPr>
              <a:t>Plot column in insect position to check for maximum value at correct 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9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>
            <a:extLst>
              <a:ext uri="{FF2B5EF4-FFF2-40B4-BE49-F238E27FC236}">
                <a16:creationId xmlns:a16="http://schemas.microsoft.com/office/drawing/2014/main" id="{608683CD-72C4-D457-FC34-CFE69572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74" y="671770"/>
            <a:ext cx="1937905" cy="1546431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3EF41997-B9EA-1AD7-8241-2403F5AA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66" y="2015027"/>
            <a:ext cx="1418360" cy="107447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A364FB-BB9B-6A63-D49A-2C49F27E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66" y="4141274"/>
            <a:ext cx="1905433" cy="1147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6A45E8-9871-44F7-09D0-7DD1D6036EA5}"/>
              </a:ext>
            </a:extLst>
          </p:cNvPr>
          <p:cNvSpPr/>
          <p:nvPr/>
        </p:nvSpPr>
        <p:spPr>
          <a:xfrm>
            <a:off x="289647" y="1315748"/>
            <a:ext cx="157681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Examine Row Signal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1C4B3-12A2-E135-AD93-FF3B0763C9FA}"/>
              </a:ext>
            </a:extLst>
          </p:cNvPr>
          <p:cNvSpPr/>
          <p:nvPr/>
        </p:nvSpPr>
        <p:spPr>
          <a:xfrm rot="2580000">
            <a:off x="651320" y="2732813"/>
            <a:ext cx="1848645" cy="1296421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Not Enough Change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A1545B-B74D-D458-3402-5DAF4CD29BB7}"/>
              </a:ext>
            </a:extLst>
          </p:cNvPr>
          <p:cNvSpPr/>
          <p:nvPr/>
        </p:nvSpPr>
        <p:spPr>
          <a:xfrm>
            <a:off x="3712152" y="1302761"/>
            <a:ext cx="1589809" cy="9208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Examine Insect Length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214A654-57EA-4C0C-7679-FCFE92B0E873}"/>
              </a:ext>
            </a:extLst>
          </p:cNvPr>
          <p:cNvSpPr/>
          <p:nvPr/>
        </p:nvSpPr>
        <p:spPr>
          <a:xfrm rot="7620000" flipV="1">
            <a:off x="3107809" y="2725969"/>
            <a:ext cx="1848645" cy="1164926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&lt; 15 or &gt; 700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E38668-11BC-9F1C-6765-516E7ED418EE}"/>
              </a:ext>
            </a:extLst>
          </p:cNvPr>
          <p:cNvSpPr/>
          <p:nvPr/>
        </p:nvSpPr>
        <p:spPr>
          <a:xfrm>
            <a:off x="7725641" y="2679555"/>
            <a:ext cx="1135206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Plot Column</a:t>
            </a:r>
            <a:endParaRPr lang="en-US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840EEBF-F657-37C2-DF66-C224E53D0AA7}"/>
              </a:ext>
            </a:extLst>
          </p:cNvPr>
          <p:cNvSpPr/>
          <p:nvPr/>
        </p:nvSpPr>
        <p:spPr>
          <a:xfrm rot="20460000">
            <a:off x="4108773" y="3621803"/>
            <a:ext cx="3342339" cy="672966"/>
          </a:xfrm>
          <a:prstGeom prst="lef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Peak Doesn't Match Row</a:t>
            </a:r>
            <a:endParaRPr lang="en-US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6C4C377-C7B6-A355-4F90-3F73EB4645B7}"/>
              </a:ext>
            </a:extLst>
          </p:cNvPr>
          <p:cNvSpPr/>
          <p:nvPr/>
        </p:nvSpPr>
        <p:spPr>
          <a:xfrm rot="19680000">
            <a:off x="6744041" y="3911084"/>
            <a:ext cx="1848646" cy="1153545"/>
          </a:xfrm>
          <a:prstGeom prst="lef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Peak Matches Row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392F67-4D7F-446B-886A-4EE8FEFA5FFF}"/>
              </a:ext>
            </a:extLst>
          </p:cNvPr>
          <p:cNvGrpSpPr/>
          <p:nvPr/>
        </p:nvGrpSpPr>
        <p:grpSpPr>
          <a:xfrm>
            <a:off x="2205470" y="4049857"/>
            <a:ext cx="4733060" cy="1823605"/>
            <a:chOff x="2205470" y="4049857"/>
            <a:chExt cx="4733060" cy="1823605"/>
          </a:xfrm>
        </p:grpSpPr>
        <p:pic>
          <p:nvPicPr>
            <p:cNvPr id="8" name="Graphic 8" descr="Garbage with solid fill">
              <a:extLst>
                <a:ext uri="{FF2B5EF4-FFF2-40B4-BE49-F238E27FC236}">
                  <a16:creationId xmlns:a16="http://schemas.microsoft.com/office/drawing/2014/main" id="{53B8AE7E-B851-FC7C-5141-8C1C8447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5470" y="4049857"/>
              <a:ext cx="1706706" cy="1706706"/>
            </a:xfrm>
            <a:prstGeom prst="rect">
              <a:avLst/>
            </a:prstGeom>
          </p:spPr>
        </p:pic>
        <p:pic>
          <p:nvPicPr>
            <p:cNvPr id="19" name="Graphic 19" descr="Inbox Check with solid fill">
              <a:extLst>
                <a:ext uri="{FF2B5EF4-FFF2-40B4-BE49-F238E27FC236}">
                  <a16:creationId xmlns:a16="http://schemas.microsoft.com/office/drawing/2014/main" id="{268169BA-B27E-6A32-7323-DCC4E458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48721" y="4270665"/>
              <a:ext cx="1589809" cy="1602797"/>
            </a:xfrm>
            <a:prstGeom prst="rect">
              <a:avLst/>
            </a:prstGeom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1F5791-A454-CED8-8D95-26AB52EB10A8}"/>
              </a:ext>
            </a:extLst>
          </p:cNvPr>
          <p:cNvSpPr/>
          <p:nvPr/>
        </p:nvSpPr>
        <p:spPr>
          <a:xfrm>
            <a:off x="2095535" y="1199424"/>
            <a:ext cx="1497954" cy="1140558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Enough Change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CC6ADB-FC0C-9FE4-C8D8-D8D7C886CCDF}"/>
              </a:ext>
            </a:extLst>
          </p:cNvPr>
          <p:cNvSpPr/>
          <p:nvPr/>
        </p:nvSpPr>
        <p:spPr>
          <a:xfrm rot="1980000">
            <a:off x="5517947" y="1546052"/>
            <a:ext cx="2192844" cy="1465276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Length Between 15 &amp; 700</a:t>
            </a:r>
          </a:p>
        </p:txBody>
      </p:sp>
    </p:spTree>
    <p:extLst>
      <p:ext uri="{BB962C8B-B14F-4D97-AF65-F5344CB8AC3E}">
        <p14:creationId xmlns:p14="http://schemas.microsoft.com/office/powerpoint/2010/main" val="6900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B911-B1B0-4E54-95D2-A8865AE8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0ED7F-AB7D-4EDC-AC9C-082A549D0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</p:spPr>
        <p:txBody>
          <a:bodyPr anchor="t">
            <a:normAutofit/>
          </a:bodyPr>
          <a:lstStyle/>
          <a:p>
            <a:r>
              <a:rPr lang="en-US" b="0"/>
              <a:t>Insect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8B075-84D9-4986-B4BF-BE06B7FDC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</p:spPr>
        <p:txBody>
          <a:bodyPr anchor="t">
            <a:normAutofit/>
          </a:bodyPr>
          <a:lstStyle/>
          <a:p>
            <a:r>
              <a:rPr lang="en-US" b="0"/>
              <a:t>Bee Algorithm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E3D815B-88F1-4E9E-AC7F-916F0758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82AF9-A0BD-4113-8F2D-0C9EC6925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959744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/>
              <a:t>Minimum threshold for changepoints were </a:t>
            </a:r>
            <a:r>
              <a:rPr lang="en-US" sz="2000" b="1"/>
              <a:t>3.9 and 3</a:t>
            </a:r>
          </a:p>
          <a:p>
            <a:pPr lvl="1"/>
            <a:r>
              <a:rPr lang="en-US" sz="1800"/>
              <a:t>Less sensitivity means only confident on significant signals</a:t>
            </a:r>
          </a:p>
          <a:p>
            <a:r>
              <a:rPr lang="en-US" sz="2000"/>
              <a:t>Minimum of 15 pixels, </a:t>
            </a:r>
            <a:r>
              <a:rPr lang="en-US" sz="2000" b="1"/>
              <a:t>maximum of 605 pixels</a:t>
            </a:r>
          </a:p>
          <a:p>
            <a:pPr lvl="1"/>
            <a:r>
              <a:rPr lang="en-US" sz="1800"/>
              <a:t>Not as many long insect signals in Hyalite dataset</a:t>
            </a:r>
          </a:p>
          <a:p>
            <a:r>
              <a:rPr lang="en-US" sz="2000" b="1"/>
              <a:t>Did not plot </a:t>
            </a:r>
            <a:r>
              <a:rPr lang="en-US" sz="2000"/>
              <a:t>columns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811F1-8CF1-4156-AB20-361210244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959744"/>
            <a:ext cx="4041775" cy="3951288"/>
          </a:xfrm>
        </p:spPr>
        <p:txBody>
          <a:bodyPr>
            <a:normAutofit/>
          </a:bodyPr>
          <a:lstStyle/>
          <a:p>
            <a:r>
              <a:rPr lang="en-US" sz="2000"/>
              <a:t>Minimum threshold for changepoints were </a:t>
            </a:r>
            <a:r>
              <a:rPr lang="en-US" sz="2000" b="1"/>
              <a:t>2 and 0.8</a:t>
            </a:r>
          </a:p>
          <a:p>
            <a:pPr lvl="1"/>
            <a:r>
              <a:rPr lang="en-US" sz="1800"/>
              <a:t>Increased sensitivity means more changepoints</a:t>
            </a:r>
          </a:p>
          <a:p>
            <a:r>
              <a:rPr lang="en-US" sz="2000"/>
              <a:t>Minimum of 15 pixels, </a:t>
            </a:r>
            <a:r>
              <a:rPr lang="en-US" sz="2000" b="1"/>
              <a:t>maximum of 700 pixels</a:t>
            </a:r>
          </a:p>
          <a:p>
            <a:pPr lvl="1"/>
            <a:r>
              <a:rPr lang="en-US" sz="1800"/>
              <a:t>Long signals more common in bee dataset</a:t>
            </a:r>
          </a:p>
          <a:p>
            <a:r>
              <a:rPr lang="en-US" sz="2000" b="1"/>
              <a:t>Plotted</a:t>
            </a:r>
            <a:r>
              <a:rPr lang="en-US" sz="2000"/>
              <a:t> columns</a:t>
            </a:r>
          </a:p>
        </p:txBody>
      </p:sp>
    </p:spTree>
    <p:extLst>
      <p:ext uri="{BB962C8B-B14F-4D97-AF65-F5344CB8AC3E}">
        <p14:creationId xmlns:p14="http://schemas.microsoft.com/office/powerpoint/2010/main" val="191934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0DC5-4D4F-4168-8DC1-76B489D7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013F-A134-4016-87F5-0169EFFF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Entomologists want to study insect behavior using LiDAR</a:t>
            </a:r>
          </a:p>
          <a:p>
            <a:pPr lvl="1"/>
            <a:r>
              <a:rPr lang="en-US" sz="2000"/>
              <a:t>Agriculture</a:t>
            </a:r>
          </a:p>
          <a:p>
            <a:pPr lvl="1"/>
            <a:r>
              <a:rPr lang="en-US" sz="2000"/>
              <a:t>Species conservation</a:t>
            </a:r>
          </a:p>
          <a:p>
            <a:r>
              <a:rPr lang="en-US" sz="2400" b="1"/>
              <a:t>Inefficient</a:t>
            </a:r>
            <a:r>
              <a:rPr lang="en-US" sz="2400"/>
              <a:t> to manually look through images</a:t>
            </a:r>
          </a:p>
          <a:p>
            <a:r>
              <a:rPr lang="en-US" sz="2400"/>
              <a:t>Use </a:t>
            </a:r>
            <a:r>
              <a:rPr lang="en-US" sz="2400" b="1"/>
              <a:t>machine learning </a:t>
            </a:r>
            <a:r>
              <a:rPr lang="en-US" sz="2400"/>
              <a:t>techniques to </a:t>
            </a:r>
            <a:r>
              <a:rPr lang="en-US" sz="2400" b="1"/>
              <a:t>automate process </a:t>
            </a:r>
            <a:r>
              <a:rPr lang="en-US" sz="2400"/>
              <a:t>to speed up insect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E3154-1401-8845-9C56-CAD46967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6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Hyalite Dataset Results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CDACEF1C-7A8D-9CAB-CB26-80A20503B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803" t="4762" r="7483" b="4762"/>
          <a:stretch/>
        </p:blipFill>
        <p:spPr>
          <a:xfrm>
            <a:off x="265275" y="1417638"/>
            <a:ext cx="4230526" cy="4464026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10BDEDE-5D8E-B8A7-B8A0-A3D89F01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Used insect algorithm</a:t>
            </a:r>
          </a:p>
          <a:p>
            <a:r>
              <a:rPr lang="en-US" sz="2400">
                <a:cs typeface="Calibri"/>
              </a:rPr>
              <a:t>Runtime of 4 hours for 10079 images</a:t>
            </a:r>
          </a:p>
          <a:p>
            <a:r>
              <a:rPr lang="en-US" sz="2400">
                <a:cs typeface="Calibri"/>
              </a:rPr>
              <a:t>97.6% accuracy</a:t>
            </a:r>
            <a:endParaRPr lang="en-US"/>
          </a:p>
          <a:p>
            <a:r>
              <a:rPr lang="en-US" sz="2400">
                <a:cs typeface="Calibri"/>
              </a:rPr>
              <a:t>Identified 71.1% of all insects</a:t>
            </a:r>
          </a:p>
          <a:p>
            <a:r>
              <a:rPr lang="en-US" sz="2400">
                <a:cs typeface="Calibri"/>
              </a:rPr>
              <a:t>195 false positives</a:t>
            </a:r>
          </a:p>
          <a:p>
            <a:pPr lvl="1"/>
            <a:r>
              <a:rPr lang="en-US" sz="2000">
                <a:cs typeface="Calibri"/>
              </a:rPr>
              <a:t>2% of all images without insects were falsely identified to have insects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361A3C8-78B5-42E0-ABAA-D212ED89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3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5077519-6FFA-44D8-B4AC-3A2BB2968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74737"/>
            <a:ext cx="4875375" cy="4875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Bee Dataset Results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10BDEDE-5D8E-B8A7-B8A0-A3D89F01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Used bee algorithm</a:t>
            </a:r>
          </a:p>
          <a:p>
            <a:r>
              <a:rPr lang="en-US" sz="2400">
                <a:cs typeface="Calibri"/>
              </a:rPr>
              <a:t>Runtime of 2 hours 15 minutes for 4132 images</a:t>
            </a:r>
          </a:p>
          <a:p>
            <a:r>
              <a:rPr lang="en-US" sz="2400">
                <a:cs typeface="Calibri"/>
              </a:rPr>
              <a:t>73.3% accuracy</a:t>
            </a:r>
            <a:endParaRPr lang="en-US"/>
          </a:p>
          <a:p>
            <a:r>
              <a:rPr lang="en-US" sz="2400">
                <a:cs typeface="Calibri"/>
              </a:rPr>
              <a:t>Identified 65.5% of all insects</a:t>
            </a:r>
          </a:p>
          <a:p>
            <a:r>
              <a:rPr lang="en-US" sz="2400">
                <a:cs typeface="Calibri"/>
              </a:rPr>
              <a:t>651 false positives</a:t>
            </a:r>
          </a:p>
          <a:p>
            <a:pPr lvl="1"/>
            <a:r>
              <a:rPr lang="en-US" sz="2000">
                <a:cs typeface="Calibri"/>
              </a:rPr>
              <a:t>23.1% of all images without insects were falsely identified to have insects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361A3C8-78B5-42E0-ABAA-D212ED89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2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B2CC0C8-FE21-4F91-86D0-E26BF4A2C2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72355"/>
            <a:ext cx="4905375" cy="4905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Bee Dataset Results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10BDEDE-5D8E-B8A7-B8A0-A3D89F01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Used insect algorithm</a:t>
            </a:r>
          </a:p>
          <a:p>
            <a:r>
              <a:rPr lang="en-US" sz="2400">
                <a:cs typeface="Calibri"/>
              </a:rPr>
              <a:t>Runtime of 2 hours 50 minutes for 4132 images</a:t>
            </a:r>
          </a:p>
          <a:p>
            <a:r>
              <a:rPr lang="en-US" sz="2400">
                <a:cs typeface="Calibri"/>
              </a:rPr>
              <a:t>81.4% accuracy</a:t>
            </a:r>
            <a:endParaRPr lang="en-US"/>
          </a:p>
          <a:p>
            <a:r>
              <a:rPr lang="en-US" sz="2400">
                <a:cs typeface="Calibri"/>
              </a:rPr>
              <a:t>Identified 51.3% of all insects</a:t>
            </a:r>
          </a:p>
          <a:p>
            <a:r>
              <a:rPr lang="en-US" sz="2400">
                <a:cs typeface="Calibri"/>
              </a:rPr>
              <a:t>132 false positives</a:t>
            </a:r>
          </a:p>
          <a:p>
            <a:pPr lvl="1"/>
            <a:r>
              <a:rPr lang="en-US" sz="2000">
                <a:cs typeface="Calibri"/>
              </a:rPr>
              <a:t>4.7% of all images without insects were falsely identified to have insects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361A3C8-78B5-42E0-ABAA-D212ED89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56349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0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EF24-2980-4418-A86D-D3DA2971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2395-E974-4AAD-A288-9B2FBE12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It took </a:t>
            </a:r>
            <a:r>
              <a:rPr lang="en-US" sz="2400" b="1"/>
              <a:t>5 hours 5 minutes </a:t>
            </a:r>
            <a:r>
              <a:rPr lang="en-US" sz="2400"/>
              <a:t>to run </a:t>
            </a:r>
            <a:r>
              <a:rPr lang="en-US" sz="2400" b="1"/>
              <a:t>both</a:t>
            </a:r>
            <a:r>
              <a:rPr lang="en-US" sz="2400"/>
              <a:t> algorithms on the bee data </a:t>
            </a:r>
            <a:r>
              <a:rPr lang="en-US" sz="2400" b="1"/>
              <a:t>linearly</a:t>
            </a:r>
          </a:p>
          <a:p>
            <a:r>
              <a:rPr lang="en-US" sz="2400"/>
              <a:t>It took </a:t>
            </a:r>
            <a:r>
              <a:rPr lang="en-US" sz="2400" b="1"/>
              <a:t>35 hours</a:t>
            </a:r>
            <a:r>
              <a:rPr lang="en-US" sz="2400"/>
              <a:t> to manually label all of the bee images taken over the course of two days</a:t>
            </a:r>
          </a:p>
          <a:p>
            <a:pPr lvl="1"/>
            <a:r>
              <a:rPr lang="en-US" sz="2000"/>
              <a:t>Split between </a:t>
            </a:r>
            <a:r>
              <a:rPr lang="en-US" sz="2000" b="1"/>
              <a:t>5 people</a:t>
            </a:r>
          </a:p>
          <a:p>
            <a:pPr lvl="1"/>
            <a:r>
              <a:rPr lang="en-US" sz="2000"/>
              <a:t>Took </a:t>
            </a:r>
            <a:r>
              <a:rPr lang="en-US" sz="2000" b="1"/>
              <a:t>5 days </a:t>
            </a:r>
            <a:r>
              <a:rPr lang="en-US" sz="2000"/>
              <a:t>to complete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181EA-750F-46CA-91E8-3DFA0F9C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2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EF24-2980-4418-A86D-D3DA2971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2395-E974-4AAD-A288-9B2FBE12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Insect algorithm </a:t>
            </a:r>
            <a:r>
              <a:rPr lang="en-US" sz="2400" b="1"/>
              <a:t>does not perform as well as it looks</a:t>
            </a:r>
          </a:p>
          <a:p>
            <a:pPr lvl="1"/>
            <a:r>
              <a:rPr lang="en-US" sz="2000"/>
              <a:t>Less insects and more images in the dataset</a:t>
            </a:r>
          </a:p>
          <a:p>
            <a:pPr lvl="1"/>
            <a:r>
              <a:rPr lang="en-US" sz="2000"/>
              <a:t>False positives and false negatives have </a:t>
            </a:r>
            <a:r>
              <a:rPr lang="en-US" sz="2000" b="1"/>
              <a:t>smaller impact</a:t>
            </a:r>
          </a:p>
          <a:p>
            <a:pPr lvl="1"/>
            <a:r>
              <a:rPr lang="en-US" sz="2000"/>
              <a:t>More false positives than actual positives</a:t>
            </a:r>
          </a:p>
          <a:p>
            <a:r>
              <a:rPr lang="en-US" sz="2400"/>
              <a:t>Algorithms on bee dataset </a:t>
            </a:r>
            <a:r>
              <a:rPr lang="en-US" sz="2400" b="1"/>
              <a:t>can be improved</a:t>
            </a:r>
          </a:p>
          <a:p>
            <a:pPr lvl="1"/>
            <a:r>
              <a:rPr lang="en-US" sz="2000"/>
              <a:t>Less false positives than actual positives</a:t>
            </a:r>
          </a:p>
          <a:p>
            <a:pPr lvl="1"/>
            <a:r>
              <a:rPr lang="en-US" sz="2000"/>
              <a:t>Still missing a lot of insect images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181EA-750F-46CA-91E8-3DFA0F9C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9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EF24-2980-4418-A86D-D3DA2971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2395-E974-4AAD-A288-9B2FBE12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Mainly caught the prominent signals</a:t>
            </a:r>
          </a:p>
          <a:p>
            <a:pPr lvl="1"/>
            <a:r>
              <a:rPr lang="en-US" sz="2000"/>
              <a:t>Weak or noisy signals could not be identified</a:t>
            </a:r>
          </a:p>
          <a:p>
            <a:r>
              <a:rPr lang="en-US" sz="2400"/>
              <a:t>Because of wavelet transform, bright DC signals within the insect signal did not show up in scalogram</a:t>
            </a:r>
          </a:p>
          <a:p>
            <a:pPr lvl="1"/>
            <a:r>
              <a:rPr lang="en-US" sz="2000"/>
              <a:t>No frequency detected</a:t>
            </a:r>
          </a:p>
          <a:p>
            <a:r>
              <a:rPr lang="en-US" sz="2400"/>
              <a:t>Performance still not ideal</a:t>
            </a:r>
          </a:p>
          <a:p>
            <a:pPr lvl="1"/>
            <a:r>
              <a:rPr lang="en-US" sz="2000"/>
              <a:t>Too many false positives; decent results by chance?</a:t>
            </a:r>
          </a:p>
          <a:p>
            <a:r>
              <a:rPr lang="en-US" sz="2400"/>
              <a:t>Signals seen in data might not be insects</a:t>
            </a:r>
          </a:p>
          <a:p>
            <a:pPr lvl="1"/>
            <a:r>
              <a:rPr lang="en-US" sz="2000"/>
              <a:t>No way to verify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181EA-750F-46CA-91E8-3DFA0F9C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7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EF24-2980-4418-A86D-D3DA2971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52182BF-2C82-422B-9959-AFBC03762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32" t="5334" r="45707" b="71439"/>
          <a:stretch/>
        </p:blipFill>
        <p:spPr>
          <a:xfrm>
            <a:off x="690663" y="1407568"/>
            <a:ext cx="3949712" cy="21091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181EA-750F-46CA-91E8-3DFA0F9C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, screenshot, display&#10;&#10;Description automatically generated">
            <a:extLst>
              <a:ext uri="{FF2B5EF4-FFF2-40B4-BE49-F238E27FC236}">
                <a16:creationId xmlns:a16="http://schemas.microsoft.com/office/drawing/2014/main" id="{87B11B1E-95D7-497A-B650-BE91D2A9D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3" t="1448" r="17086" b="73875"/>
          <a:stretch/>
        </p:blipFill>
        <p:spPr>
          <a:xfrm>
            <a:off x="4640378" y="1407568"/>
            <a:ext cx="3853053" cy="1400783"/>
          </a:xfrm>
          <a:prstGeom prst="rect">
            <a:avLst/>
          </a:prstGeom>
        </p:spPr>
      </p:pic>
      <p:pic>
        <p:nvPicPr>
          <p:cNvPr id="10" name="Picture 9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C02629A-0E4B-476C-9378-9A949B57D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2" t="4821" r="41173" b="75795"/>
          <a:stretch/>
        </p:blipFill>
        <p:spPr>
          <a:xfrm>
            <a:off x="690663" y="3140785"/>
            <a:ext cx="3949712" cy="1239471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0E46A977-3D70-4ACF-A8D4-5012FB80B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81" t="2920" r="36010" b="72690"/>
          <a:stretch/>
        </p:blipFill>
        <p:spPr>
          <a:xfrm>
            <a:off x="4640377" y="2787927"/>
            <a:ext cx="3853053" cy="1597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E84EC3-1E92-4C09-8C8F-5E5CEB413CF6}"/>
              </a:ext>
            </a:extLst>
          </p:cNvPr>
          <p:cNvSpPr/>
          <p:nvPr/>
        </p:nvSpPr>
        <p:spPr>
          <a:xfrm>
            <a:off x="1595336" y="1998929"/>
            <a:ext cx="1804308" cy="282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70E0AA-859C-4514-B5D3-29DCA3845DE9}"/>
              </a:ext>
            </a:extLst>
          </p:cNvPr>
          <p:cNvSpPr/>
          <p:nvPr/>
        </p:nvSpPr>
        <p:spPr>
          <a:xfrm>
            <a:off x="2684834" y="1637691"/>
            <a:ext cx="1380638" cy="340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A8FE7-9EB3-4C3D-836E-434A3F364A77}"/>
              </a:ext>
            </a:extLst>
          </p:cNvPr>
          <p:cNvSpPr/>
          <p:nvPr/>
        </p:nvSpPr>
        <p:spPr>
          <a:xfrm>
            <a:off x="4089843" y="3870549"/>
            <a:ext cx="402443" cy="210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5EA60-B0F4-4F35-B125-F05D38223AAC}"/>
              </a:ext>
            </a:extLst>
          </p:cNvPr>
          <p:cNvSpPr/>
          <p:nvPr/>
        </p:nvSpPr>
        <p:spPr>
          <a:xfrm>
            <a:off x="927847" y="3731558"/>
            <a:ext cx="282388" cy="287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067ADB-2132-478C-9CB8-9EFBA832E4C3}"/>
              </a:ext>
            </a:extLst>
          </p:cNvPr>
          <p:cNvSpPr/>
          <p:nvPr/>
        </p:nvSpPr>
        <p:spPr>
          <a:xfrm>
            <a:off x="3092823" y="3610636"/>
            <a:ext cx="685800" cy="16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C7A723-4E4B-494E-AC04-AFE4F1015279}"/>
              </a:ext>
            </a:extLst>
          </p:cNvPr>
          <p:cNvSpPr/>
          <p:nvPr/>
        </p:nvSpPr>
        <p:spPr>
          <a:xfrm>
            <a:off x="2082238" y="3809004"/>
            <a:ext cx="513044" cy="210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D780BB-D0C9-4144-BA92-F209F5C22FF8}"/>
              </a:ext>
            </a:extLst>
          </p:cNvPr>
          <p:cNvSpPr/>
          <p:nvPr/>
        </p:nvSpPr>
        <p:spPr>
          <a:xfrm>
            <a:off x="4789579" y="1576428"/>
            <a:ext cx="2821455" cy="2637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859ABE-A543-463C-AD02-FAC7369E3420}"/>
              </a:ext>
            </a:extLst>
          </p:cNvPr>
          <p:cNvSpPr/>
          <p:nvPr/>
        </p:nvSpPr>
        <p:spPr>
          <a:xfrm>
            <a:off x="6459936" y="3408757"/>
            <a:ext cx="1665075" cy="24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18331F-400B-45F2-840B-0A25BDE0D45F}"/>
              </a:ext>
            </a:extLst>
          </p:cNvPr>
          <p:cNvSpPr/>
          <p:nvPr/>
        </p:nvSpPr>
        <p:spPr>
          <a:xfrm>
            <a:off x="7658099" y="1936350"/>
            <a:ext cx="571501" cy="228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4F69E7-840C-4242-98BF-78273D5A6BF8}"/>
              </a:ext>
            </a:extLst>
          </p:cNvPr>
          <p:cNvSpPr/>
          <p:nvPr/>
        </p:nvSpPr>
        <p:spPr>
          <a:xfrm>
            <a:off x="4789579" y="3294065"/>
            <a:ext cx="1301939" cy="24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840F6-D134-4C35-8679-CE097703D352}"/>
              </a:ext>
            </a:extLst>
          </p:cNvPr>
          <p:cNvSpPr txBox="1"/>
          <p:nvPr/>
        </p:nvSpPr>
        <p:spPr>
          <a:xfrm>
            <a:off x="833132" y="4829613"/>
            <a:ext cx="308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Variety of insect signals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F1E748-9F55-4BBB-A703-CDFCA1928BDC}"/>
              </a:ext>
            </a:extLst>
          </p:cNvPr>
          <p:cNvSpPr txBox="1"/>
          <p:nvPr/>
        </p:nvSpPr>
        <p:spPr>
          <a:xfrm>
            <a:off x="4888028" y="4679806"/>
            <a:ext cx="388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Nearly impossible to create perfect algorithm</a:t>
            </a:r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88B2BDC4-F100-488A-AF8D-989BDDDECE7D}"/>
              </a:ext>
            </a:extLst>
          </p:cNvPr>
          <p:cNvSpPr/>
          <p:nvPr/>
        </p:nvSpPr>
        <p:spPr>
          <a:xfrm>
            <a:off x="4065472" y="4866179"/>
            <a:ext cx="685801" cy="432559"/>
          </a:xfrm>
          <a:prstGeom prst="mathEqual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79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0D1D-B5BF-4CB7-80AB-7933ABE0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A6A6-89D0-4191-87ED-3D227FCA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544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/>
              <a:t>Changepoint detection can be a viable replacement to supervised machine learning</a:t>
            </a:r>
          </a:p>
          <a:p>
            <a:pPr lvl="1"/>
            <a:r>
              <a:rPr lang="en-US" sz="2000"/>
              <a:t>Greatly reduces time to go through all the images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Relatively accurate</a:t>
            </a:r>
            <a:endParaRPr lang="en-US" sz="2000">
              <a:cs typeface="Calibri"/>
            </a:endParaRPr>
          </a:p>
          <a:p>
            <a:pPr marL="457200" lvl="1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400" b="1"/>
              <a:t>Future Directions:</a:t>
            </a:r>
            <a:endParaRPr lang="en-US" sz="2400" b="1">
              <a:cs typeface="Calibri"/>
            </a:endParaRPr>
          </a:p>
          <a:p>
            <a:r>
              <a:rPr lang="en-US" sz="2400"/>
              <a:t>Improve accuracy and runtime of models</a:t>
            </a:r>
            <a:endParaRPr lang="en-US" sz="2400">
              <a:cs typeface="Calibri"/>
            </a:endParaRPr>
          </a:p>
          <a:p>
            <a:pPr lvl="1"/>
            <a:r>
              <a:rPr lang="en-US" sz="2000"/>
              <a:t>Use voltage matrix instead of normalized matrix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Find faster way to reduce rows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Run everything in parallel instead of linearly</a:t>
            </a:r>
            <a:endParaRPr lang="en-US" sz="2000">
              <a:cs typeface="Calibri"/>
            </a:endParaRPr>
          </a:p>
          <a:p>
            <a:r>
              <a:rPr lang="en-US" sz="2400"/>
              <a:t>Pinpoint reason behind false negatives and false positives</a:t>
            </a:r>
            <a:endParaRPr lang="en-US" sz="2400">
              <a:cs typeface="Calibri"/>
            </a:endParaRPr>
          </a:p>
          <a:p>
            <a:r>
              <a:rPr lang="en-US" sz="2400"/>
              <a:t>Look at other changepoint detection functions like </a:t>
            </a:r>
            <a:r>
              <a:rPr lang="en-US" sz="2400" err="1"/>
              <a:t>gfpop</a:t>
            </a:r>
            <a:r>
              <a:rPr lang="en-US" sz="2400"/>
              <a:t>[1]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1479-785E-43EF-B038-ED1983AA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7186F-19F2-4600-BB8E-CD17232E1E0B}"/>
              </a:ext>
            </a:extLst>
          </p:cNvPr>
          <p:cNvSpPr txBox="1"/>
          <p:nvPr/>
        </p:nvSpPr>
        <p:spPr>
          <a:xfrm>
            <a:off x="561975" y="5917746"/>
            <a:ext cx="8020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[1] Hocking, T. D., </a:t>
            </a:r>
            <a:r>
              <a:rPr lang="en-US" sz="800" err="1"/>
              <a:t>Rigaill</a:t>
            </a:r>
            <a:r>
              <a:rPr lang="en-US" sz="800"/>
              <a:t>, G., </a:t>
            </a:r>
            <a:r>
              <a:rPr lang="en-US" sz="800" err="1"/>
              <a:t>Fearnhead</a:t>
            </a:r>
            <a:r>
              <a:rPr lang="en-US" sz="800"/>
              <a:t>, P., &amp; Bourque, G., "Generalized functional pruning optimal partitioning (</a:t>
            </a:r>
            <a:r>
              <a:rPr lang="en-US" sz="800" err="1"/>
              <a:t>gfpop</a:t>
            </a:r>
            <a:r>
              <a:rPr lang="en-US" sz="800"/>
              <a:t>) for constrained changepoint detection in genomic data," </a:t>
            </a:r>
            <a:r>
              <a:rPr lang="en-US" sz="800" err="1"/>
              <a:t>arXiv</a:t>
            </a:r>
            <a:r>
              <a:rPr lang="en-US" sz="800"/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2132484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0D1D-B5BF-4CB7-80AB-7933ABE0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A6A6-89D0-4191-87ED-3D227FCA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Technical:</a:t>
            </a:r>
          </a:p>
          <a:p>
            <a:r>
              <a:rPr lang="en-US" sz="2400"/>
              <a:t>Changepoint detection can be used instead of supervised ML in similar scenarios </a:t>
            </a:r>
            <a:r>
              <a:rPr lang="en-US" sz="2000"/>
              <a:t>(drone detection, etc.)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 b="1"/>
              <a:t>Personal:</a:t>
            </a:r>
          </a:p>
          <a:p>
            <a:r>
              <a:rPr lang="en-US" sz="2400"/>
              <a:t>Learned a lot about signal processing and gained experience with unsupervised ML and field tests</a:t>
            </a:r>
          </a:p>
          <a:p>
            <a:r>
              <a:rPr lang="en-US" sz="2400"/>
              <a:t>Learn more about grad school as a future option</a:t>
            </a:r>
          </a:p>
          <a:p>
            <a:r>
              <a:rPr lang="en-US" sz="2400"/>
              <a:t>Go back to school and look for research to do</a:t>
            </a:r>
          </a:p>
          <a:p>
            <a:r>
              <a:rPr lang="en-US" sz="2400"/>
              <a:t>Apply engineering thinking skills to project teams and school</a:t>
            </a: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1479-785E-43EF-B038-ED1983AA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15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0D1D-B5BF-4CB7-80AB-7933ABE0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A6A6-89D0-4191-87ED-3D227FCA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sz="2400"/>
              <a:t>Dr. Brad Whitaker</a:t>
            </a:r>
          </a:p>
          <a:p>
            <a:pPr lvl="1"/>
            <a:r>
              <a:rPr lang="en-US" sz="2000"/>
              <a:t>Project Mentor</a:t>
            </a:r>
          </a:p>
          <a:p>
            <a:r>
              <a:rPr lang="en-US" sz="2400"/>
              <a:t>Dr. Kevin </a:t>
            </a:r>
            <a:r>
              <a:rPr lang="en-US" sz="2400" err="1"/>
              <a:t>Repasky</a:t>
            </a:r>
            <a:r>
              <a:rPr lang="en-US" sz="2400"/>
              <a:t> and Dr. </a:t>
            </a:r>
            <a:r>
              <a:rPr lang="en-US" sz="2400" err="1"/>
              <a:t>Wataru</a:t>
            </a:r>
            <a:r>
              <a:rPr lang="en-US" sz="2400"/>
              <a:t> Nakagawa</a:t>
            </a:r>
          </a:p>
          <a:p>
            <a:pPr lvl="1"/>
            <a:r>
              <a:rPr lang="en-US" sz="2000"/>
              <a:t>Principal Investigator (PI) and Co-PI</a:t>
            </a:r>
          </a:p>
          <a:p>
            <a:r>
              <a:rPr lang="en-US" sz="2400"/>
              <a:t>Trevor </a:t>
            </a:r>
            <a:r>
              <a:rPr lang="en-US" sz="2400" err="1"/>
              <a:t>Vannoy</a:t>
            </a:r>
            <a:endParaRPr lang="en-US" sz="2400"/>
          </a:p>
          <a:p>
            <a:pPr lvl="1"/>
            <a:r>
              <a:rPr lang="en-US" sz="2000"/>
              <a:t>Graduate Student Behind the Research Project</a:t>
            </a:r>
          </a:p>
          <a:p>
            <a:r>
              <a:rPr lang="en-US" sz="2400"/>
              <a:t>Dr. Joe Shaw</a:t>
            </a:r>
          </a:p>
          <a:p>
            <a:pPr lvl="1"/>
            <a:r>
              <a:rPr lang="en-US" sz="2000"/>
              <a:t>Built the insect LiDAR</a:t>
            </a:r>
            <a:endParaRPr lang="en-US" sz="2400"/>
          </a:p>
          <a:p>
            <a:r>
              <a:rPr lang="en-US" sz="2400"/>
              <a:t>Nat Sweeney</a:t>
            </a:r>
          </a:p>
          <a:p>
            <a:pPr lvl="1"/>
            <a:r>
              <a:rPr lang="en-US" sz="2000"/>
              <a:t>Changepoint Detection Buddy</a:t>
            </a:r>
          </a:p>
          <a:p>
            <a:r>
              <a:rPr lang="en-US" sz="2400"/>
              <a:t>ECE REU Students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1479-785E-43EF-B038-ED1983AA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E0685-DDD9-4D7C-9721-910FD016EADD}"/>
              </a:ext>
            </a:extLst>
          </p:cNvPr>
          <p:cNvSpPr/>
          <p:nvPr/>
        </p:nvSpPr>
        <p:spPr>
          <a:xfrm>
            <a:off x="5852160" y="4427158"/>
            <a:ext cx="2365248" cy="83978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529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91897-4617-41DB-99CA-B8CC6A846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0161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use changepoint detection to create an unsupervised machine learning algorithm to detect insects in LiDAR images?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400" dirty="0"/>
              <a:t>Can we use changepoint detection as an alternative to supervised machine learning methods?</a:t>
            </a:r>
          </a:p>
        </p:txBody>
      </p:sp>
    </p:spTree>
    <p:extLst>
      <p:ext uri="{BB962C8B-B14F-4D97-AF65-F5344CB8AC3E}">
        <p14:creationId xmlns:p14="http://schemas.microsoft.com/office/powerpoint/2010/main" val="383174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LiDAR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38F8-3406-4BF8-86B0-8512A398F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56991" cy="452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/>
              <a:t>Li</a:t>
            </a:r>
            <a:r>
              <a:rPr lang="en-US" sz="2400"/>
              <a:t>ght </a:t>
            </a:r>
            <a:r>
              <a:rPr lang="en-US" sz="2400" b="1"/>
              <a:t>D</a:t>
            </a:r>
            <a:r>
              <a:rPr lang="en-US" sz="2400"/>
              <a:t>etection </a:t>
            </a:r>
            <a:r>
              <a:rPr lang="en-US" sz="2400" b="1"/>
              <a:t>A</a:t>
            </a:r>
            <a:r>
              <a:rPr lang="en-US" sz="2400"/>
              <a:t>nd </a:t>
            </a:r>
            <a:r>
              <a:rPr lang="en-US" sz="2400" b="1"/>
              <a:t>R</a:t>
            </a:r>
            <a:r>
              <a:rPr lang="en-US" sz="2400"/>
              <a:t>adar</a:t>
            </a:r>
          </a:p>
          <a:p>
            <a:r>
              <a:rPr lang="en-US" sz="2400"/>
              <a:t>Shoots laser out and receives a return signal when it hits something</a:t>
            </a:r>
          </a:p>
          <a:p>
            <a:r>
              <a:rPr lang="en-US" sz="2400"/>
              <a:t>6kHz-8kHz pulse frequency</a:t>
            </a:r>
          </a:p>
          <a:p>
            <a:r>
              <a:rPr lang="en-US" sz="2400"/>
              <a:t>Beam is ~5 cm in diameter</a:t>
            </a:r>
          </a:p>
          <a:p>
            <a:endParaRPr lang="en-US"/>
          </a:p>
        </p:txBody>
      </p:sp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87CE8F57-22F6-4529-A7F9-59B81F07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2" t="-1" r="12927" b="4"/>
          <a:stretch/>
        </p:blipFill>
        <p:spPr>
          <a:xfrm>
            <a:off x="4078711" y="1417638"/>
            <a:ext cx="4409306" cy="4399722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0AE7B9F-7C14-4ED2-A179-A643478B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1279" y="6343097"/>
            <a:ext cx="2133600" cy="365125"/>
          </a:xfrm>
        </p:spPr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03A8B-0022-4086-8CD2-52C950BD9293}"/>
              </a:ext>
            </a:extLst>
          </p:cNvPr>
          <p:cNvSpPr txBox="1"/>
          <p:nvPr/>
        </p:nvSpPr>
        <p:spPr>
          <a:xfrm>
            <a:off x="4078711" y="5761038"/>
            <a:ext cx="440930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/>
              <a:t>Trevor </a:t>
            </a:r>
            <a:r>
              <a:rPr lang="en-US" sz="1200" err="1"/>
              <a:t>Vannoy</a:t>
            </a:r>
            <a:r>
              <a:rPr lang="en-US" sz="1200"/>
              <a:t>, MSU, 2022</a:t>
            </a:r>
          </a:p>
        </p:txBody>
      </p:sp>
    </p:spTree>
    <p:extLst>
      <p:ext uri="{BB962C8B-B14F-4D97-AF65-F5344CB8AC3E}">
        <p14:creationId xmlns:p14="http://schemas.microsoft.com/office/powerpoint/2010/main" val="189696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Changepoint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38F8-3406-4BF8-86B0-8512A398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Type of unsupervised learning: figures out differences by itself</a:t>
            </a:r>
          </a:p>
          <a:p>
            <a:r>
              <a:rPr lang="en-US" sz="2400"/>
              <a:t>Looks at changes in data</a:t>
            </a:r>
            <a:endParaRPr lang="en-US" sz="24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DE2D-ADFC-4D0F-BD8A-AC5402E9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639EAE-6694-49BF-94CE-5BEB70ED7023}"/>
              </a:ext>
            </a:extLst>
          </p:cNvPr>
          <p:cNvSpPr txBox="1">
            <a:spLocks/>
          </p:cNvSpPr>
          <p:nvPr/>
        </p:nvSpPr>
        <p:spPr>
          <a:xfrm>
            <a:off x="457200" y="2761922"/>
            <a:ext cx="4040188" cy="45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cs typeface="Calibri"/>
              </a:rPr>
              <a:t>Mean</a:t>
            </a:r>
            <a:endParaRPr lang="en-US" sz="200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9A3443-BC97-498E-8865-27D92E65AE94}"/>
              </a:ext>
            </a:extLst>
          </p:cNvPr>
          <p:cNvSpPr txBox="1">
            <a:spLocks/>
          </p:cNvSpPr>
          <p:nvPr/>
        </p:nvSpPr>
        <p:spPr>
          <a:xfrm>
            <a:off x="4645025" y="2761922"/>
            <a:ext cx="4041775" cy="4560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cs typeface="Calibri"/>
              </a:rPr>
              <a:t>Variance/Standard Deviation</a:t>
            </a:r>
            <a:endParaRPr lang="en-US" sz="2000"/>
          </a:p>
        </p:txBody>
      </p:sp>
      <p:pic>
        <p:nvPicPr>
          <p:cNvPr id="9" name="Picture 5" descr="Diagram&#10;&#10;Description automatically generated">
            <a:extLst>
              <a:ext uri="{FF2B5EF4-FFF2-40B4-BE49-F238E27FC236}">
                <a16:creationId xmlns:a16="http://schemas.microsoft.com/office/drawing/2014/main" id="{0A64F14D-BC52-4D08-ABF4-BEE95FE8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3217958"/>
            <a:ext cx="4180626" cy="2409174"/>
          </a:xfrm>
          <a:prstGeom prst="rect">
            <a:avLst/>
          </a:prstGeom>
        </p:spPr>
      </p:pic>
      <p:pic>
        <p:nvPicPr>
          <p:cNvPr id="10" name="Picture 6" descr="Chart&#10;&#10;Description automatically generated">
            <a:extLst>
              <a:ext uri="{FF2B5EF4-FFF2-40B4-BE49-F238E27FC236}">
                <a16:creationId xmlns:a16="http://schemas.microsoft.com/office/drawing/2014/main" id="{2330E350-B956-44D3-B377-FC2F41F8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91" y="3217958"/>
            <a:ext cx="3734430" cy="24699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E275E9-47D2-45CF-8459-31EAD0AFD729}"/>
              </a:ext>
            </a:extLst>
          </p:cNvPr>
          <p:cNvCxnSpPr>
            <a:cxnSpLocks/>
          </p:cNvCxnSpPr>
          <p:nvPr/>
        </p:nvCxnSpPr>
        <p:spPr>
          <a:xfrm>
            <a:off x="4572000" y="2761922"/>
            <a:ext cx="0" cy="301744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00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libri"/>
                <a:cs typeface="Calibri"/>
              </a:rPr>
              <a:t>Hyalite Creek (2020)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09/16 – 09/18, 09/20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10,079 images</a:t>
            </a:r>
          </a:p>
          <a:p>
            <a:r>
              <a:rPr lang="en-US" sz="2400" dirty="0">
                <a:ea typeface="Calibri"/>
                <a:cs typeface="Calibri"/>
              </a:rPr>
              <a:t>MSU Honey Bee Research Site and Pollinator Garden (2022)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06/23 – 06/24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4132 images</a:t>
            </a:r>
          </a:p>
          <a:p>
            <a:r>
              <a:rPr lang="en-US" sz="2400" dirty="0">
                <a:ea typeface="Calibri"/>
                <a:cs typeface="Calibri"/>
              </a:rPr>
              <a:t>Images are 178x1024 pixels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178 range bins ~ 0.5 m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1024 pulses → ~ 128-170 milliseconds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Images used are normalized to values 0 - 1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8" descr="A picture containing grass, outdoor, sky, person&#10;&#10;Description automatically generated">
            <a:extLst>
              <a:ext uri="{FF2B5EF4-FFF2-40B4-BE49-F238E27FC236}">
                <a16:creationId xmlns:a16="http://schemas.microsoft.com/office/drawing/2014/main" id="{2334074C-2FE3-4CF3-9001-672AFE69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875" y="1028448"/>
            <a:ext cx="2141009" cy="2854678"/>
          </a:xfrm>
          <a:prstGeom prst="rect">
            <a:avLst/>
          </a:prstGeom>
        </p:spPr>
      </p:pic>
      <p:pic>
        <p:nvPicPr>
          <p:cNvPr id="6" name="Picture 9" descr="A picture containing grass, equipment&#10;&#10;Description automatically generated">
            <a:extLst>
              <a:ext uri="{FF2B5EF4-FFF2-40B4-BE49-F238E27FC236}">
                <a16:creationId xmlns:a16="http://schemas.microsoft.com/office/drawing/2014/main" id="{F5C84F07-393A-4C2D-9FC2-8A086F385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59" r="317" b="316"/>
          <a:stretch/>
        </p:blipFill>
        <p:spPr>
          <a:xfrm>
            <a:off x="5519393" y="3863181"/>
            <a:ext cx="3270491" cy="1940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7DE0-1391-4E6F-AB21-A138ED642ABB}"/>
              </a:ext>
            </a:extLst>
          </p:cNvPr>
          <p:cNvSpPr txBox="1"/>
          <p:nvPr/>
        </p:nvSpPr>
        <p:spPr>
          <a:xfrm>
            <a:off x="5519393" y="5803916"/>
            <a:ext cx="3270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Joe Shaw and Trevor </a:t>
            </a:r>
            <a:r>
              <a:rPr lang="en-US" sz="1200" dirty="0" err="1"/>
              <a:t>Vannoy</a:t>
            </a:r>
            <a:r>
              <a:rPr lang="en-US" sz="1200" dirty="0"/>
              <a:t>, MSU, 2022</a:t>
            </a:r>
          </a:p>
        </p:txBody>
      </p:sp>
    </p:spTree>
    <p:extLst>
      <p:ext uri="{BB962C8B-B14F-4D97-AF65-F5344CB8AC3E}">
        <p14:creationId xmlns:p14="http://schemas.microsoft.com/office/powerpoint/2010/main" val="3692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Find ways to preprocess the data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Use processed data and input into changepoint functions</a:t>
            </a:r>
          </a:p>
          <a:p>
            <a:r>
              <a:rPr lang="en-US" sz="2400" dirty="0">
                <a:ea typeface="Calibri"/>
                <a:cs typeface="Calibri"/>
              </a:rPr>
              <a:t>Look at results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Runtime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Accuracy</a:t>
            </a:r>
          </a:p>
          <a:p>
            <a:r>
              <a:rPr lang="en-US" sz="2400" dirty="0">
                <a:ea typeface="Calibri"/>
                <a:cs typeface="Calibri"/>
              </a:rPr>
              <a:t>Adjust code as necessary to improve performance</a:t>
            </a:r>
          </a:p>
          <a:p>
            <a:r>
              <a:rPr lang="en-US" sz="2400" dirty="0">
                <a:ea typeface="Calibri"/>
                <a:cs typeface="Calibri"/>
              </a:rPr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D2393D-8580-2157-D59D-AAB8E2308497}"/>
              </a:ext>
            </a:extLst>
          </p:cNvPr>
          <p:cNvSpPr/>
          <p:nvPr/>
        </p:nvSpPr>
        <p:spPr>
          <a:xfrm>
            <a:off x="1105077" y="1855794"/>
            <a:ext cx="2003765" cy="6774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Preprocess Data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5C78F-F84A-0F1D-DE77-5E2E65C46A44}"/>
              </a:ext>
            </a:extLst>
          </p:cNvPr>
          <p:cNvSpPr/>
          <p:nvPr/>
        </p:nvSpPr>
        <p:spPr>
          <a:xfrm>
            <a:off x="4292105" y="1592340"/>
            <a:ext cx="3037533" cy="10850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Input Processed Data into Changepoint Detection Functions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58FCDF-E354-037D-89A7-896093D58224}"/>
              </a:ext>
            </a:extLst>
          </p:cNvPr>
          <p:cNvSpPr/>
          <p:nvPr/>
        </p:nvSpPr>
        <p:spPr>
          <a:xfrm>
            <a:off x="455924" y="3749104"/>
            <a:ext cx="2531800" cy="86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Adjust Code to Improve Performance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BA69EE-F69E-9E69-C73C-6072AE595BCC}"/>
              </a:ext>
            </a:extLst>
          </p:cNvPr>
          <p:cNvSpPr/>
          <p:nvPr/>
        </p:nvSpPr>
        <p:spPr>
          <a:xfrm>
            <a:off x="6426672" y="3318606"/>
            <a:ext cx="2261348" cy="8624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Calibri"/>
              </a:rPr>
              <a:t>Look at Results</a:t>
            </a:r>
            <a:endParaRPr lang="en-US" sz="1600" dirty="0">
              <a:ea typeface="Calibri"/>
              <a:cs typeface="Calibri"/>
            </a:endParaRPr>
          </a:p>
          <a:p>
            <a:pPr algn="ctr"/>
            <a:r>
              <a:rPr lang="en-US" sz="1600" dirty="0">
                <a:cs typeface="Calibri"/>
              </a:rPr>
              <a:t>(Runtime and Accuracy)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A350C-B27C-2CD1-B109-85940AD8769A}"/>
              </a:ext>
            </a:extLst>
          </p:cNvPr>
          <p:cNvSpPr/>
          <p:nvPr/>
        </p:nvSpPr>
        <p:spPr>
          <a:xfrm>
            <a:off x="904541" y="4869612"/>
            <a:ext cx="208512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Apply Algorithm on New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90FF19-B0D8-839D-465B-6BF2C7999700}"/>
              </a:ext>
            </a:extLst>
          </p:cNvPr>
          <p:cNvSpPr/>
          <p:nvPr/>
        </p:nvSpPr>
        <p:spPr>
          <a:xfrm>
            <a:off x="5052537" y="4531871"/>
            <a:ext cx="1949568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Is Performance Satisfactory?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891BE99-5663-9EA0-4B5E-9AA67E073666}"/>
              </a:ext>
            </a:extLst>
          </p:cNvPr>
          <p:cNvSpPr/>
          <p:nvPr/>
        </p:nvSpPr>
        <p:spPr>
          <a:xfrm>
            <a:off x="3303723" y="2019422"/>
            <a:ext cx="805880" cy="355236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48AB42-0660-41C1-6514-C814D9638537}"/>
              </a:ext>
            </a:extLst>
          </p:cNvPr>
          <p:cNvSpPr/>
          <p:nvPr/>
        </p:nvSpPr>
        <p:spPr>
          <a:xfrm rot="2520000">
            <a:off x="5763859" y="2876578"/>
            <a:ext cx="713455" cy="349075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025F2D-6FA3-30CB-B521-5BE182F39461}"/>
              </a:ext>
            </a:extLst>
          </p:cNvPr>
          <p:cNvSpPr/>
          <p:nvPr/>
        </p:nvSpPr>
        <p:spPr>
          <a:xfrm rot="8760000">
            <a:off x="7167541" y="4433267"/>
            <a:ext cx="836689" cy="404530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327265D6-298D-F421-44AE-9AFE61449C09}"/>
              </a:ext>
            </a:extLst>
          </p:cNvPr>
          <p:cNvSpPr/>
          <p:nvPr/>
        </p:nvSpPr>
        <p:spPr>
          <a:xfrm rot="-540000">
            <a:off x="3117091" y="5049979"/>
            <a:ext cx="1687004" cy="521603"/>
          </a:xfrm>
          <a:prstGeom prst="lef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Yes</a:t>
            </a:r>
            <a:endParaRPr lang="en-US" dirty="0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CADA6484-688C-D355-E49E-772F4EACAD1F}"/>
              </a:ext>
            </a:extLst>
          </p:cNvPr>
          <p:cNvSpPr/>
          <p:nvPr/>
        </p:nvSpPr>
        <p:spPr>
          <a:xfrm rot="840000">
            <a:off x="3150924" y="4149067"/>
            <a:ext cx="1668521" cy="527764"/>
          </a:xfrm>
          <a:prstGeom prst="lef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No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E9669BA-82E7-4B6A-E338-2AA6277F2D54}"/>
              </a:ext>
            </a:extLst>
          </p:cNvPr>
          <p:cNvSpPr/>
          <p:nvPr/>
        </p:nvSpPr>
        <p:spPr>
          <a:xfrm rot="18060000">
            <a:off x="1355142" y="2735024"/>
            <a:ext cx="1076995" cy="731101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Repeat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3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5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2A1DB61-1748-4184-AE5A-F152B7F6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607548"/>
            <a:ext cx="4798917" cy="3599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7F04-2EF7-9542-8C66-6E543A16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B61-6689-BD46-842D-184A5EFC0833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B77D0C59-69D0-49B9-A6DF-E15159EB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918" y="1607548"/>
            <a:ext cx="4798917" cy="359918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258702A-1925-4D64-BC5F-05CA5E9CBB74}"/>
              </a:ext>
            </a:extLst>
          </p:cNvPr>
          <p:cNvSpPr/>
          <p:nvPr/>
        </p:nvSpPr>
        <p:spPr>
          <a:xfrm>
            <a:off x="4255150" y="3284738"/>
            <a:ext cx="633698" cy="5060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BDF2B7-2A8F-4199-B892-0FBC9220ABB1}"/>
              </a:ext>
            </a:extLst>
          </p:cNvPr>
          <p:cNvSpPr/>
          <p:nvPr/>
        </p:nvSpPr>
        <p:spPr>
          <a:xfrm>
            <a:off x="1252182" y="3160450"/>
            <a:ext cx="542498" cy="1242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B11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1110</Words>
  <Application>Microsoft Office PowerPoint</Application>
  <PresentationFormat>On-screen Show (4:3)</PresentationFormat>
  <Paragraphs>220</Paragraphs>
  <Slides>29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1_Custom Design</vt:lpstr>
      <vt:lpstr>LiDAR Processing and Target Identification – Changepoint Detection MSU ECE REU Site Summer 2022 Final Project Presentation</vt:lpstr>
      <vt:lpstr>Introduction</vt:lpstr>
      <vt:lpstr>Research Question</vt:lpstr>
      <vt:lpstr>LiDAR</vt:lpstr>
      <vt:lpstr>Changepoint Detection</vt:lpstr>
      <vt:lpstr>Data Collection</vt:lpstr>
      <vt:lpstr>Methodology</vt:lpstr>
      <vt:lpstr>Methodology</vt:lpstr>
      <vt:lpstr>Preprocessing</vt:lpstr>
      <vt:lpstr>Preprocessing (Row Removal)</vt:lpstr>
      <vt:lpstr>Preprocessing (Row Removal)</vt:lpstr>
      <vt:lpstr>Preprocessing (Row Removal)</vt:lpstr>
      <vt:lpstr>Preprocessing (Row Removal)</vt:lpstr>
      <vt:lpstr>Preprocessing (Wavelet Transform)</vt:lpstr>
      <vt:lpstr>Preprocessing (Wavelet Transform)</vt:lpstr>
      <vt:lpstr>Changepoint Functions</vt:lpstr>
      <vt:lpstr>Post Processing</vt:lpstr>
      <vt:lpstr>Post Processing</vt:lpstr>
      <vt:lpstr>Algorithms</vt:lpstr>
      <vt:lpstr>Hyalite Dataset Results</vt:lpstr>
      <vt:lpstr>Bee Dataset Results</vt:lpstr>
      <vt:lpstr>Bee Dataset Results</vt:lpstr>
      <vt:lpstr>Analysis</vt:lpstr>
      <vt:lpstr>Analysis</vt:lpstr>
      <vt:lpstr>Analysis</vt:lpstr>
      <vt:lpstr>Analysis</vt:lpstr>
      <vt:lpstr>Conclusions</vt:lpstr>
      <vt:lpstr>Broader Impacts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Reminders</dc:title>
  <dc:creator>Mettler, Cory</dc:creator>
  <cp:lastModifiedBy>Xu, Caroline</cp:lastModifiedBy>
  <cp:revision>93</cp:revision>
  <dcterms:created xsi:type="dcterms:W3CDTF">2020-07-08T00:48:41Z</dcterms:created>
  <dcterms:modified xsi:type="dcterms:W3CDTF">2022-08-04T22:13:32Z</dcterms:modified>
</cp:coreProperties>
</file>